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IBM Plex Sans" panose="020B0503050203000203" pitchFamily="34" charset="0"/>
      <p:regular r:id="rId25"/>
      <p:bold r:id="rId26"/>
      <p:italic r:id="rId27"/>
      <p:boldItalic r:id="rId28"/>
    </p:embeddedFont>
    <p:embeddedFont>
      <p:font typeface="IBM Plex Sans Light" panose="020B0403050203000203" pitchFamily="34" charset="0"/>
      <p:regular r:id="rId29"/>
      <p:bold r:id="rId30"/>
      <p:italic r:id="rId31"/>
      <p:boldItalic r:id="rId32"/>
    </p:embeddedFont>
    <p:embeddedFont>
      <p:font typeface="IBM Plex Sans SemiBold" panose="020B0703050203000203" pitchFamily="34" charset="0"/>
      <p:regular r:id="rId33"/>
      <p:bold r:id="rId34"/>
      <p:italic r:id="rId35"/>
      <p:boldItalic r:id="rId36"/>
    </p:embeddedFont>
    <p:embeddedFont>
      <p:font typeface="Saira Condensed" panose="020B0604020202020204" charset="0"/>
      <p:regular r:id="rId37"/>
      <p:bold r:id="rId38"/>
    </p:embeddedFont>
    <p:embeddedFont>
      <p:font typeface="Saira Condensed Light" panose="020B0604020202020204" charset="0"/>
      <p:regular r:id="rId39"/>
      <p:bold r:id="rId40"/>
    </p:embeddedFont>
    <p:embeddedFont>
      <p:font typeface="Saira Condensed SemiBold"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5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1d8537bd0_2_1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3" name="Google Shape;183;g161d8537bd0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88ad6e12c9_1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62" name="Google Shape;262;g188ad6e12c9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88ad6e12c9_1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72" name="Google Shape;272;g188ad6e12c9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88ad6e12c9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88" name="Google Shape;288;g188ad6e12c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88d064805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99" name="Google Shape;299;g188d06480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88bb9ff137_1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308" name="Google Shape;308;g188bb9ff13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88d0648056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317" name="Google Shape;317;g188d064805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899f4a4d89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899f4a4d89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want the transducers to expand radially out from the center of the plate to get a better pressure map over the plate, ideally like 3 of the sensors in a line with one of them being in the center of the plate. In regards to the “design considerations for the actuators” part, thats just in reference to the fact that electric linear actuators tend to struggle with vibrations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1d8537bd0_2_1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161d8537bd0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61d8537bd0_2_1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161d8537bd0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6ba81d1330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and motivation: for example, when landing rockets on surface of planet, violent interaction, exhaust interacts with ground, particles kicked up and heated. Can cause damage to vehicle, also limits visibility. CFD models but limited experimental data (summary from report, will reword). </a:t>
            </a:r>
            <a:endParaRPr/>
          </a:p>
          <a:p>
            <a:pPr marL="457200" lvl="0" indent="-298450" algn="l" rtl="0">
              <a:spcBef>
                <a:spcPts val="0"/>
              </a:spcBef>
              <a:spcAft>
                <a:spcPts val="0"/>
              </a:spcAft>
              <a:buSzPts val="1100"/>
              <a:buChar char="-"/>
            </a:pPr>
            <a:r>
              <a:rPr lang="en"/>
              <a:t>Understanding interactions = safer landings of spacecraft, aircraft (ex helicopters or planes)</a:t>
            </a:r>
            <a:endParaRPr/>
          </a:p>
          <a:p>
            <a:pPr marL="457200" lvl="0" indent="-298450" algn="l" rtl="0">
              <a:spcBef>
                <a:spcPts val="0"/>
              </a:spcBef>
              <a:spcAft>
                <a:spcPts val="0"/>
              </a:spcAft>
              <a:buSzPts val="1100"/>
              <a:buChar char="-"/>
            </a:pPr>
            <a:endParaRPr/>
          </a:p>
        </p:txBody>
      </p:sp>
      <p:sp>
        <p:nvSpPr>
          <p:cNvPr id="198" name="Google Shape;198;g16ba81d133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61e5328ecc_3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161e5328ecc_3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61d8537bd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15" name="Google Shape;215;g161d8537b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ba81d1330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23" name="Google Shape;223;g16ba81d13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6ba81d1330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31" name="Google Shape;231;g16ba81d133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88bb9ff137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39" name="Google Shape;239;g188bb9ff13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88ad6e12c9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248" name="Google Shape;248;g188ad6e12c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
        <p:cNvGrpSpPr/>
        <p:nvPr/>
      </p:nvGrpSpPr>
      <p:grpSpPr>
        <a:xfrm>
          <a:off x="0" y="0"/>
          <a:ext cx="0" cy="0"/>
          <a:chOff x="0" y="0"/>
          <a:chExt cx="0" cy="0"/>
        </a:xfrm>
      </p:grpSpPr>
      <p:pic>
        <p:nvPicPr>
          <p:cNvPr id="56" name="Google Shape;56;p14"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14"/>
          <p:cNvSpPr txBox="1">
            <a:spLocks noGrp="1"/>
          </p:cNvSpPr>
          <p:nvPr>
            <p:ph type="ctrTitle"/>
          </p:nvPr>
        </p:nvSpPr>
        <p:spPr>
          <a:xfrm>
            <a:off x="3187411" y="1878691"/>
            <a:ext cx="5460550"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3366655" y="3443527"/>
            <a:ext cx="528130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body" idx="2"/>
          </p:nvPr>
        </p:nvSpPr>
        <p:spPr>
          <a:xfrm>
            <a:off x="3506932" y="4267564"/>
            <a:ext cx="5141031"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7812157" y="4756525"/>
            <a:ext cx="835804"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pic>
        <p:nvPicPr>
          <p:cNvPr id="62" name="Google Shape;62;p15" descr="A statue of a person riding a horse&#10;&#10;Description automatically generated with medium confidence"/>
          <p:cNvPicPr preferRelativeResize="0"/>
          <p:nvPr/>
        </p:nvPicPr>
        <p:blipFill rotWithShape="1">
          <a:blip r:embed="rId2">
            <a:alphaModFix/>
          </a:blip>
          <a:srcRect l="16253"/>
          <a:stretch/>
        </p:blipFill>
        <p:spPr>
          <a:xfrm>
            <a:off x="1" y="0"/>
            <a:ext cx="6477255" cy="5143500"/>
          </a:xfrm>
          <a:prstGeom prst="rect">
            <a:avLst/>
          </a:prstGeom>
          <a:noFill/>
          <a:ln>
            <a:noFill/>
          </a:ln>
        </p:spPr>
      </p:pic>
      <p:pic>
        <p:nvPicPr>
          <p:cNvPr id="63" name="Google Shape;63;p15" descr="A picture containing shape&#10;&#10;Description automatically generated"/>
          <p:cNvPicPr preferRelativeResize="0"/>
          <p:nvPr/>
        </p:nvPicPr>
        <p:blipFill rotWithShape="1">
          <a:blip r:embed="rId3">
            <a:alphaModFix/>
          </a:blip>
          <a:srcRect/>
          <a:stretch/>
        </p:blipFill>
        <p:spPr>
          <a:xfrm>
            <a:off x="223838" y="0"/>
            <a:ext cx="8920163" cy="5143500"/>
          </a:xfrm>
          <a:prstGeom prst="rect">
            <a:avLst/>
          </a:prstGeom>
          <a:noFill/>
          <a:ln>
            <a:noFill/>
          </a:ln>
        </p:spPr>
      </p:pic>
      <p:sp>
        <p:nvSpPr>
          <p:cNvPr id="64" name="Google Shape;64;p15"/>
          <p:cNvSpPr txBox="1">
            <a:spLocks noGrp="1"/>
          </p:cNvSpPr>
          <p:nvPr>
            <p:ph type="ctrTitle"/>
          </p:nvPr>
        </p:nvSpPr>
        <p:spPr>
          <a:xfrm>
            <a:off x="4743452" y="1878691"/>
            <a:ext cx="3904511"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4962526" y="3443527"/>
            <a:ext cx="368543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6" name="Google Shape;66;p15"/>
          <p:cNvSpPr txBox="1">
            <a:spLocks noGrp="1"/>
          </p:cNvSpPr>
          <p:nvPr>
            <p:ph type="body" idx="2"/>
          </p:nvPr>
        </p:nvSpPr>
        <p:spPr>
          <a:xfrm>
            <a:off x="5095876" y="4267564"/>
            <a:ext cx="3552086"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7804702" y="4756525"/>
            <a:ext cx="843259"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Custom Image">
  <p:cSld name="Title Slide - Custom Imag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l="103" r="14569"/>
          <a:stretch/>
        </p:blipFill>
        <p:spPr>
          <a:xfrm>
            <a:off x="-1525092" y="0"/>
            <a:ext cx="7794304" cy="5143500"/>
          </a:xfrm>
          <a:prstGeom prst="rect">
            <a:avLst/>
          </a:prstGeom>
          <a:noFill/>
          <a:ln>
            <a:noFill/>
          </a:ln>
        </p:spPr>
      </p:pic>
      <p:pic>
        <p:nvPicPr>
          <p:cNvPr id="70" name="Google Shape;70;p16" descr="A picture containing shape&#10;&#10;Description automatically generated"/>
          <p:cNvPicPr preferRelativeResize="0"/>
          <p:nvPr/>
        </p:nvPicPr>
        <p:blipFill rotWithShape="1">
          <a:blip r:embed="rId3">
            <a:alphaModFix/>
          </a:blip>
          <a:srcRect/>
          <a:stretch/>
        </p:blipFill>
        <p:spPr>
          <a:xfrm>
            <a:off x="223837" y="0"/>
            <a:ext cx="8920163" cy="5143500"/>
          </a:xfrm>
          <a:prstGeom prst="rect">
            <a:avLst/>
          </a:prstGeom>
          <a:noFill/>
          <a:ln>
            <a:noFill/>
          </a:ln>
        </p:spPr>
      </p:pic>
      <p:sp>
        <p:nvSpPr>
          <p:cNvPr id="71" name="Google Shape;71;p16"/>
          <p:cNvSpPr txBox="1">
            <a:spLocks noGrp="1"/>
          </p:cNvSpPr>
          <p:nvPr>
            <p:ph type="ctrTitle"/>
          </p:nvPr>
        </p:nvSpPr>
        <p:spPr>
          <a:xfrm>
            <a:off x="4743452" y="1878691"/>
            <a:ext cx="3904511"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6"/>
          <p:cNvSpPr txBox="1">
            <a:spLocks noGrp="1"/>
          </p:cNvSpPr>
          <p:nvPr>
            <p:ph type="subTitle" idx="1"/>
          </p:nvPr>
        </p:nvSpPr>
        <p:spPr>
          <a:xfrm>
            <a:off x="4962526" y="3443527"/>
            <a:ext cx="368543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6"/>
          <p:cNvSpPr txBox="1">
            <a:spLocks noGrp="1"/>
          </p:cNvSpPr>
          <p:nvPr>
            <p:ph type="dt" idx="10"/>
          </p:nvPr>
        </p:nvSpPr>
        <p:spPr>
          <a:xfrm>
            <a:off x="7834519" y="4771639"/>
            <a:ext cx="813443"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body" idx="2"/>
          </p:nvPr>
        </p:nvSpPr>
        <p:spPr>
          <a:xfrm>
            <a:off x="5095876" y="4267564"/>
            <a:ext cx="3552086"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6"/>
          <p:cNvSpPr txBox="1"/>
          <p:nvPr/>
        </p:nvSpPr>
        <p:spPr>
          <a:xfrm>
            <a:off x="684612" y="994268"/>
            <a:ext cx="3161832" cy="385158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cap="none">
                <a:solidFill>
                  <a:schemeClr val="dk1"/>
                </a:solidFill>
                <a:latin typeface="IBM Plex Sans"/>
                <a:ea typeface="IBM Plex Sans"/>
                <a:cs typeface="IBM Plex Sans"/>
                <a:sym typeface="IBM Plex Sans"/>
              </a:rPr>
              <a:t>INSTRUCTIONS TO REPLACE IMAGE:</a:t>
            </a:r>
            <a:endParaRPr sz="1100"/>
          </a:p>
          <a:p>
            <a:pPr marL="0" marR="0" lvl="0" indent="0" algn="l" rtl="0">
              <a:spcBef>
                <a:spcPts val="0"/>
              </a:spcBef>
              <a:spcAft>
                <a:spcPts val="0"/>
              </a:spcAft>
              <a:buNone/>
            </a:pPr>
            <a:endParaRPr sz="1400" b="1">
              <a:solidFill>
                <a:schemeClr val="dk1"/>
              </a:solidFill>
              <a:latin typeface="IBM Plex Sans"/>
              <a:ea typeface="IBM Plex Sans"/>
              <a:cs typeface="IBM Plex Sans"/>
              <a:sym typeface="IBM Plex Sans"/>
            </a:endParaRPr>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Go to View&gt;Slide Master</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Locate this layout and duplicate it</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Right-click the orange circle on the far-left side of this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Scroll to “Change Picture”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Select “From File” (note that your version of PowerPoint may use different menu language)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Select desired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Resize and crop image as necessary</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Make sure image is sent to back (right click on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Close slide master and insert a new slide using the new, then delete this text box from your presentation slide.</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pic>
        <p:nvPicPr>
          <p:cNvPr id="77" name="Google Shape;77;p17" descr="A body of water with buildings along it&#10;&#10;Description automatically generated with medium confidence"/>
          <p:cNvPicPr preferRelativeResize="0"/>
          <p:nvPr/>
        </p:nvPicPr>
        <p:blipFill rotWithShape="1">
          <a:blip r:embed="rId2">
            <a:alphaModFix/>
          </a:blip>
          <a:srcRect/>
          <a:stretch/>
        </p:blipFill>
        <p:spPr>
          <a:xfrm>
            <a:off x="0" y="0"/>
            <a:ext cx="9067800" cy="5143500"/>
          </a:xfrm>
          <a:prstGeom prst="rect">
            <a:avLst/>
          </a:prstGeom>
          <a:noFill/>
          <a:ln>
            <a:noFill/>
          </a:ln>
        </p:spPr>
      </p:pic>
      <p:pic>
        <p:nvPicPr>
          <p:cNvPr id="78" name="Google Shape;78;p17" descr="A picture containing shape&#10;&#10;Description automatically generated"/>
          <p:cNvPicPr preferRelativeResize="0"/>
          <p:nvPr/>
        </p:nvPicPr>
        <p:blipFill rotWithShape="1">
          <a:blip r:embed="rId3">
            <a:alphaModFix/>
          </a:blip>
          <a:srcRect/>
          <a:stretch/>
        </p:blipFill>
        <p:spPr>
          <a:xfrm>
            <a:off x="223838" y="0"/>
            <a:ext cx="8920163" cy="5143500"/>
          </a:xfrm>
          <a:prstGeom prst="rect">
            <a:avLst/>
          </a:prstGeom>
          <a:noFill/>
          <a:ln>
            <a:noFill/>
          </a:ln>
        </p:spPr>
      </p:pic>
      <p:sp>
        <p:nvSpPr>
          <p:cNvPr id="79" name="Google Shape;79;p17"/>
          <p:cNvSpPr txBox="1">
            <a:spLocks noGrp="1"/>
          </p:cNvSpPr>
          <p:nvPr>
            <p:ph type="title"/>
          </p:nvPr>
        </p:nvSpPr>
        <p:spPr>
          <a:xfrm>
            <a:off x="4963030" y="730528"/>
            <a:ext cx="3684932" cy="3190772"/>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dk1"/>
              </a:buClr>
              <a:buSzPts val="4100"/>
              <a:buFont typeface="Saira Condensed SemiBo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7"/>
          <p:cNvSpPr txBox="1">
            <a:spLocks noGrp="1"/>
          </p:cNvSpPr>
          <p:nvPr>
            <p:ph type="body" idx="1"/>
          </p:nvPr>
        </p:nvSpPr>
        <p:spPr>
          <a:xfrm>
            <a:off x="5143502" y="4046224"/>
            <a:ext cx="3504461" cy="698624"/>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500"/>
              <a:buNone/>
              <a:defRPr sz="1500" b="0" i="0">
                <a:solidFill>
                  <a:schemeClr val="dk1"/>
                </a:solidFill>
                <a:latin typeface="IBM Plex Sans"/>
                <a:ea typeface="IBM Plex Sans"/>
                <a:cs typeface="IBM Plex Sans"/>
                <a:sym typeface="IBM Plex Sans"/>
              </a:defRPr>
            </a:lvl1pPr>
            <a:lvl2pPr marL="914400" lvl="1" indent="-228600" algn="l">
              <a:lnSpc>
                <a:spcPct val="90000"/>
              </a:lnSpc>
              <a:spcBef>
                <a:spcPts val="400"/>
              </a:spcBef>
              <a:spcAft>
                <a:spcPts val="0"/>
              </a:spcAft>
              <a:buSzPts val="1500"/>
              <a:buNone/>
              <a:defRPr sz="1500">
                <a:solidFill>
                  <a:srgbClr val="8E8F92"/>
                </a:solidFill>
              </a:defRPr>
            </a:lvl2pPr>
            <a:lvl3pPr marL="1371600" lvl="2" indent="-228600" algn="l">
              <a:lnSpc>
                <a:spcPct val="90000"/>
              </a:lnSpc>
              <a:spcBef>
                <a:spcPts val="400"/>
              </a:spcBef>
              <a:spcAft>
                <a:spcPts val="0"/>
              </a:spcAft>
              <a:buSzPts val="1400"/>
              <a:buNone/>
              <a:defRPr sz="1400">
                <a:solidFill>
                  <a:srgbClr val="8E8F92"/>
                </a:solidFill>
              </a:defRPr>
            </a:lvl3pPr>
            <a:lvl4pPr marL="1828800" lvl="3" indent="-228600" algn="l">
              <a:lnSpc>
                <a:spcPct val="90000"/>
              </a:lnSpc>
              <a:spcBef>
                <a:spcPts val="400"/>
              </a:spcBef>
              <a:spcAft>
                <a:spcPts val="0"/>
              </a:spcAft>
              <a:buSzPts val="1200"/>
              <a:buNone/>
              <a:defRPr sz="1200">
                <a:solidFill>
                  <a:srgbClr val="8E8F92"/>
                </a:solidFill>
              </a:defRPr>
            </a:lvl4pPr>
            <a:lvl5pPr marL="2286000" lvl="4" indent="-228600" algn="l">
              <a:lnSpc>
                <a:spcPct val="90000"/>
              </a:lnSpc>
              <a:spcBef>
                <a:spcPts val="400"/>
              </a:spcBef>
              <a:spcAft>
                <a:spcPts val="0"/>
              </a:spcAft>
              <a:buSzPts val="1200"/>
              <a:buNone/>
              <a:defRPr sz="1200">
                <a:solidFill>
                  <a:srgbClr val="8E8F92"/>
                </a:solidFill>
              </a:defRPr>
            </a:lvl5pPr>
            <a:lvl6pPr marL="2743200" lvl="5" indent="-228600" algn="l">
              <a:lnSpc>
                <a:spcPct val="90000"/>
              </a:lnSpc>
              <a:spcBef>
                <a:spcPts val="400"/>
              </a:spcBef>
              <a:spcAft>
                <a:spcPts val="0"/>
              </a:spcAft>
              <a:buClr>
                <a:srgbClr val="8E8F92"/>
              </a:buClr>
              <a:buSzPts val="1200"/>
              <a:buNone/>
              <a:defRPr sz="1200">
                <a:solidFill>
                  <a:srgbClr val="8E8F92"/>
                </a:solidFill>
              </a:defRPr>
            </a:lvl6pPr>
            <a:lvl7pPr marL="3200400" lvl="6" indent="-228600" algn="l">
              <a:lnSpc>
                <a:spcPct val="90000"/>
              </a:lnSpc>
              <a:spcBef>
                <a:spcPts val="400"/>
              </a:spcBef>
              <a:spcAft>
                <a:spcPts val="0"/>
              </a:spcAft>
              <a:buClr>
                <a:srgbClr val="8E8F92"/>
              </a:buClr>
              <a:buSzPts val="1200"/>
              <a:buNone/>
              <a:defRPr sz="1200">
                <a:solidFill>
                  <a:srgbClr val="8E8F92"/>
                </a:solidFill>
              </a:defRPr>
            </a:lvl7pPr>
            <a:lvl8pPr marL="3657600" lvl="7" indent="-228600" algn="l">
              <a:lnSpc>
                <a:spcPct val="90000"/>
              </a:lnSpc>
              <a:spcBef>
                <a:spcPts val="400"/>
              </a:spcBef>
              <a:spcAft>
                <a:spcPts val="0"/>
              </a:spcAft>
              <a:buClr>
                <a:srgbClr val="8E8F92"/>
              </a:buClr>
              <a:buSzPts val="1200"/>
              <a:buNone/>
              <a:defRPr sz="1200">
                <a:solidFill>
                  <a:srgbClr val="8E8F92"/>
                </a:solidFill>
              </a:defRPr>
            </a:lvl8pPr>
            <a:lvl9pPr marL="4114800" lvl="8" indent="-228600" algn="l">
              <a:lnSpc>
                <a:spcPct val="90000"/>
              </a:lnSpc>
              <a:spcBef>
                <a:spcPts val="400"/>
              </a:spcBef>
              <a:spcAft>
                <a:spcPts val="0"/>
              </a:spcAft>
              <a:buClr>
                <a:srgbClr val="8E8F92"/>
              </a:buClr>
              <a:buSzPts val="1200"/>
              <a:buNone/>
              <a:defRPr sz="1200">
                <a:solidFill>
                  <a:srgbClr val="8E8F9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ubhead and Content">
  <p:cSld name="Title, Subhead and Conten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8"/>
          <p:cNvSpPr txBox="1">
            <a:spLocks noGrp="1"/>
          </p:cNvSpPr>
          <p:nvPr>
            <p:ph type="body" idx="2"/>
          </p:nvPr>
        </p:nvSpPr>
        <p:spPr>
          <a:xfrm>
            <a:off x="483578" y="1652155"/>
            <a:ext cx="8031773" cy="290945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86"/>
        <p:cNvGrpSpPr/>
        <p:nvPr/>
      </p:nvGrpSpPr>
      <p:grpSpPr>
        <a:xfrm>
          <a:off x="0" y="0"/>
          <a:ext cx="0" cy="0"/>
          <a:chOff x="0" y="0"/>
          <a:chExt cx="0" cy="0"/>
        </a:xfrm>
      </p:grpSpPr>
      <p:pic>
        <p:nvPicPr>
          <p:cNvPr id="87" name="Google Shape;87;p19" descr="A picture containing person, crowd, event, several&#10;&#10;Description automatically generated"/>
          <p:cNvPicPr preferRelativeResize="0"/>
          <p:nvPr/>
        </p:nvPicPr>
        <p:blipFill rotWithShape="1">
          <a:blip r:embed="rId2">
            <a:alphaModFix/>
          </a:blip>
          <a:srcRect l="28985"/>
          <a:stretch/>
        </p:blipFill>
        <p:spPr>
          <a:xfrm>
            <a:off x="1" y="0"/>
            <a:ext cx="5478945" cy="5143500"/>
          </a:xfrm>
          <a:prstGeom prst="rect">
            <a:avLst/>
          </a:prstGeom>
          <a:noFill/>
          <a:ln>
            <a:noFill/>
          </a:ln>
        </p:spPr>
      </p:pic>
      <p:pic>
        <p:nvPicPr>
          <p:cNvPr id="88" name="Google Shape;88;p19" descr="A picture containing shape&#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9" name="Google Shape;89;p19"/>
          <p:cNvSpPr txBox="1"/>
          <p:nvPr/>
        </p:nvSpPr>
        <p:spPr>
          <a:xfrm>
            <a:off x="5463542" y="2358208"/>
            <a:ext cx="3184421" cy="69249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4100" b="0" i="0">
                <a:solidFill>
                  <a:schemeClr val="lt1"/>
                </a:solidFill>
                <a:latin typeface="Saira Condensed Light"/>
                <a:ea typeface="Saira Condensed Light"/>
                <a:cs typeface="Saira Condensed Light"/>
                <a:sym typeface="Saira Condensed Light"/>
              </a:rPr>
              <a:t>THANK </a:t>
            </a:r>
            <a:r>
              <a:rPr lang="en" sz="4100" b="1" i="0">
                <a:solidFill>
                  <a:schemeClr val="lt1"/>
                </a:solidFill>
                <a:latin typeface="Saira Condensed Light"/>
                <a:ea typeface="Saira Condensed Light"/>
                <a:cs typeface="Saira Condensed Light"/>
                <a:sym typeface="Saira Condensed Light"/>
              </a:rPr>
              <a:t>YOU</a:t>
            </a:r>
            <a:endParaRPr sz="1100"/>
          </a:p>
        </p:txBody>
      </p:sp>
      <p:sp>
        <p:nvSpPr>
          <p:cNvPr id="90" name="Google Shape;90;p19"/>
          <p:cNvSpPr txBox="1"/>
          <p:nvPr/>
        </p:nvSpPr>
        <p:spPr>
          <a:xfrm>
            <a:off x="4572002" y="3877814"/>
            <a:ext cx="4075961" cy="438581"/>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b="1">
                <a:solidFill>
                  <a:schemeClr val="lt1"/>
                </a:solidFill>
                <a:latin typeface="IBM Plex Sans"/>
                <a:ea typeface="IBM Plex Sans"/>
                <a:cs typeface="IBM Plex Sans"/>
                <a:sym typeface="IBM Plex Sans"/>
              </a:rPr>
              <a:t>Stevens Institute of Technology</a:t>
            </a:r>
            <a:br>
              <a:rPr lang="en" sz="1200" b="1">
                <a:solidFill>
                  <a:schemeClr val="lt1"/>
                </a:solidFill>
                <a:latin typeface="IBM Plex Sans"/>
                <a:ea typeface="IBM Plex Sans"/>
                <a:cs typeface="IBM Plex Sans"/>
                <a:sym typeface="IBM Plex Sans"/>
              </a:rPr>
            </a:br>
            <a:r>
              <a:rPr lang="en" sz="1200">
                <a:solidFill>
                  <a:schemeClr val="lt1"/>
                </a:solidFill>
                <a:latin typeface="IBM Plex Sans"/>
                <a:ea typeface="IBM Plex Sans"/>
                <a:cs typeface="IBM Plex Sans"/>
                <a:sym typeface="IBM Plex Sans"/>
              </a:rPr>
              <a:t>1 Castle Point Terrace, Hoboken, NJ 07030</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20"/>
          <p:cNvSpPr txBox="1">
            <a:spLocks noGrp="1"/>
          </p:cNvSpPr>
          <p:nvPr>
            <p:ph type="body" idx="1"/>
          </p:nvPr>
        </p:nvSpPr>
        <p:spPr>
          <a:xfrm>
            <a:off x="483578" y="1369219"/>
            <a:ext cx="8031773" cy="317638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Font typeface="NTR"/>
              <a:buChar char="-"/>
              <a:defRPr/>
            </a:lvl2pPr>
            <a:lvl3pPr marL="1371600" lvl="2" indent="-304800" algn="l">
              <a:lnSpc>
                <a:spcPct val="90000"/>
              </a:lnSpc>
              <a:spcBef>
                <a:spcPts val="400"/>
              </a:spcBef>
              <a:spcAft>
                <a:spcPts val="0"/>
              </a:spcAft>
              <a:buSzPts val="1200"/>
              <a:buFont typeface="NTR"/>
              <a:buChar char="-"/>
              <a:defRPr/>
            </a:lvl3pPr>
            <a:lvl4pPr marL="1828800" lvl="3" indent="-304800" algn="l">
              <a:lnSpc>
                <a:spcPct val="90000"/>
              </a:lnSpc>
              <a:spcBef>
                <a:spcPts val="400"/>
              </a:spcBef>
              <a:spcAft>
                <a:spcPts val="0"/>
              </a:spcAft>
              <a:buSzPts val="1200"/>
              <a:buFont typeface="NTR"/>
              <a:buChar char="-"/>
              <a:defRPr/>
            </a:lvl4pPr>
            <a:lvl5pPr marL="2286000" lvl="4" indent="-298450" algn="l">
              <a:lnSpc>
                <a:spcPct val="90000"/>
              </a:lnSpc>
              <a:spcBef>
                <a:spcPts val="400"/>
              </a:spcBef>
              <a:spcAft>
                <a:spcPts val="0"/>
              </a:spcAft>
              <a:buSzPts val="1100"/>
              <a:buFont typeface="NTR"/>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1"/>
          <p:cNvSpPr txBox="1">
            <a:spLocks noGrp="1"/>
          </p:cNvSpPr>
          <p:nvPr>
            <p:ph type="body" idx="1"/>
          </p:nvPr>
        </p:nvSpPr>
        <p:spPr>
          <a:xfrm>
            <a:off x="483577"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21"/>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txBox="1">
            <a:spLocks noGrp="1"/>
          </p:cNvSpPr>
          <p:nvPr>
            <p:ph type="body" idx="1"/>
          </p:nvPr>
        </p:nvSpPr>
        <p:spPr>
          <a:xfrm>
            <a:off x="483580"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2"/>
          <p:cNvSpPr txBox="1">
            <a:spLocks noGrp="1"/>
          </p:cNvSpPr>
          <p:nvPr>
            <p:ph type="body" idx="2"/>
          </p:nvPr>
        </p:nvSpPr>
        <p:spPr>
          <a:xfrm>
            <a:off x="3263717"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2"/>
          <p:cNvSpPr txBox="1">
            <a:spLocks noGrp="1"/>
          </p:cNvSpPr>
          <p:nvPr>
            <p:ph type="body" idx="3"/>
          </p:nvPr>
        </p:nvSpPr>
        <p:spPr>
          <a:xfrm>
            <a:off x="6043853"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2"/>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ntent and Subhead">
  <p:cSld name="Three Content and Subhead">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body" idx="2"/>
          </p:nvPr>
        </p:nvSpPr>
        <p:spPr>
          <a:xfrm>
            <a:off x="483580"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3"/>
          <p:cNvSpPr txBox="1">
            <a:spLocks noGrp="1"/>
          </p:cNvSpPr>
          <p:nvPr>
            <p:ph type="body" idx="3"/>
          </p:nvPr>
        </p:nvSpPr>
        <p:spPr>
          <a:xfrm>
            <a:off x="3263717"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3"/>
          <p:cNvSpPr txBox="1">
            <a:spLocks noGrp="1"/>
          </p:cNvSpPr>
          <p:nvPr>
            <p:ph type="body" idx="4"/>
          </p:nvPr>
        </p:nvSpPr>
        <p:spPr>
          <a:xfrm>
            <a:off x="6043853"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a:off x="483395" y="1471764"/>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4"/>
          <p:cNvSpPr txBox="1">
            <a:spLocks noGrp="1"/>
          </p:cNvSpPr>
          <p:nvPr>
            <p:ph type="body" idx="2"/>
          </p:nvPr>
        </p:nvSpPr>
        <p:spPr>
          <a:xfrm>
            <a:off x="4800602" y="1471764"/>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24"/>
          <p:cNvSpPr txBox="1">
            <a:spLocks noGrp="1"/>
          </p:cNvSpPr>
          <p:nvPr>
            <p:ph type="body" idx="3"/>
          </p:nvPr>
        </p:nvSpPr>
        <p:spPr>
          <a:xfrm>
            <a:off x="483395" y="3089760"/>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body" idx="4"/>
          </p:nvPr>
        </p:nvSpPr>
        <p:spPr>
          <a:xfrm>
            <a:off x="4800602" y="3089760"/>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ur Content and subhead">
  <p:cSld name="Four Content and subhead">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p25"/>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5"/>
          <p:cNvSpPr txBox="1">
            <a:spLocks noGrp="1"/>
          </p:cNvSpPr>
          <p:nvPr>
            <p:ph type="body" idx="2"/>
          </p:nvPr>
        </p:nvSpPr>
        <p:spPr>
          <a:xfrm>
            <a:off x="483395" y="1674926"/>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25"/>
          <p:cNvSpPr txBox="1">
            <a:spLocks noGrp="1"/>
          </p:cNvSpPr>
          <p:nvPr>
            <p:ph type="body" idx="3"/>
          </p:nvPr>
        </p:nvSpPr>
        <p:spPr>
          <a:xfrm>
            <a:off x="4800602" y="1674926"/>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5"/>
          <p:cNvSpPr txBox="1">
            <a:spLocks noGrp="1"/>
          </p:cNvSpPr>
          <p:nvPr>
            <p:ph type="body" idx="4"/>
          </p:nvPr>
        </p:nvSpPr>
        <p:spPr>
          <a:xfrm>
            <a:off x="483395" y="3336331"/>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body" idx="5"/>
          </p:nvPr>
        </p:nvSpPr>
        <p:spPr>
          <a:xfrm>
            <a:off x="4800602" y="3336331"/>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5"/>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6"/>
          <p:cNvSpPr txBox="1">
            <a:spLocks noGrp="1"/>
          </p:cNvSpPr>
          <p:nvPr>
            <p:ph type="body" idx="1"/>
          </p:nvPr>
        </p:nvSpPr>
        <p:spPr>
          <a:xfrm>
            <a:off x="483578" y="1657561"/>
            <a:ext cx="3429000" cy="291762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1" name="Google Shape;131;p26"/>
          <p:cNvSpPr txBox="1">
            <a:spLocks noGrp="1"/>
          </p:cNvSpPr>
          <p:nvPr>
            <p:ph type="body" idx="2"/>
          </p:nvPr>
        </p:nvSpPr>
        <p:spPr>
          <a:xfrm>
            <a:off x="4019999" y="1657564"/>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2" name="Google Shape;132;p26"/>
          <p:cNvSpPr txBox="1">
            <a:spLocks noGrp="1"/>
          </p:cNvSpPr>
          <p:nvPr>
            <p:ph type="body" idx="3"/>
          </p:nvPr>
        </p:nvSpPr>
        <p:spPr>
          <a:xfrm>
            <a:off x="6321981"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3" name="Google Shape;133;p26"/>
          <p:cNvSpPr txBox="1">
            <a:spLocks noGrp="1"/>
          </p:cNvSpPr>
          <p:nvPr>
            <p:ph type="body" idx="4"/>
          </p:nvPr>
        </p:nvSpPr>
        <p:spPr>
          <a:xfrm>
            <a:off x="4019999" y="3336329"/>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body" idx="5"/>
          </p:nvPr>
        </p:nvSpPr>
        <p:spPr>
          <a:xfrm>
            <a:off x="6321981"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6"/>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ve Content and subhead">
  <p:cSld name="Five Content and subhead">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7"/>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 name="Google Shape;139;p27"/>
          <p:cNvSpPr txBox="1">
            <a:spLocks noGrp="1"/>
          </p:cNvSpPr>
          <p:nvPr>
            <p:ph type="body" idx="2"/>
          </p:nvPr>
        </p:nvSpPr>
        <p:spPr>
          <a:xfrm>
            <a:off x="483578" y="1657561"/>
            <a:ext cx="3429000" cy="291762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body" idx="3"/>
          </p:nvPr>
        </p:nvSpPr>
        <p:spPr>
          <a:xfrm>
            <a:off x="4019404"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27"/>
          <p:cNvSpPr txBox="1">
            <a:spLocks noGrp="1"/>
          </p:cNvSpPr>
          <p:nvPr>
            <p:ph type="body" idx="4"/>
          </p:nvPr>
        </p:nvSpPr>
        <p:spPr>
          <a:xfrm>
            <a:off x="6320790"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body" idx="5"/>
          </p:nvPr>
        </p:nvSpPr>
        <p:spPr>
          <a:xfrm>
            <a:off x="4019404"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27"/>
          <p:cNvSpPr txBox="1">
            <a:spLocks noGrp="1"/>
          </p:cNvSpPr>
          <p:nvPr>
            <p:ph type="body" idx="6"/>
          </p:nvPr>
        </p:nvSpPr>
        <p:spPr>
          <a:xfrm>
            <a:off x="6320790"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7"/>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Subhead">
  <p:cSld name="Two Content, Subhea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8"/>
          <p:cNvSpPr txBox="1">
            <a:spLocks noGrp="1"/>
          </p:cNvSpPr>
          <p:nvPr>
            <p:ph type="body" idx="2"/>
          </p:nvPr>
        </p:nvSpPr>
        <p:spPr>
          <a:xfrm>
            <a:off x="483577" y="1744377"/>
            <a:ext cx="3886200"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p28"/>
          <p:cNvSpPr txBox="1">
            <a:spLocks noGrp="1"/>
          </p:cNvSpPr>
          <p:nvPr>
            <p:ph type="body" idx="3"/>
          </p:nvPr>
        </p:nvSpPr>
        <p:spPr>
          <a:xfrm>
            <a:off x="4629150" y="1744377"/>
            <a:ext cx="3886200"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2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a:off x="483579"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14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4" name="Google Shape;154;p29"/>
          <p:cNvSpPr txBox="1">
            <a:spLocks noGrp="1"/>
          </p:cNvSpPr>
          <p:nvPr>
            <p:ph type="body" idx="2"/>
          </p:nvPr>
        </p:nvSpPr>
        <p:spPr>
          <a:xfrm>
            <a:off x="483579"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29"/>
          <p:cNvSpPr txBox="1">
            <a:spLocks noGrp="1"/>
          </p:cNvSpPr>
          <p:nvPr>
            <p:ph type="body" idx="3"/>
          </p:nvPr>
        </p:nvSpPr>
        <p:spPr>
          <a:xfrm>
            <a:off x="4629152"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14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6" name="Google Shape;156;p29"/>
          <p:cNvSpPr txBox="1">
            <a:spLocks noGrp="1"/>
          </p:cNvSpPr>
          <p:nvPr>
            <p:ph type="body" idx="4"/>
          </p:nvPr>
        </p:nvSpPr>
        <p:spPr>
          <a:xfrm>
            <a:off x="4629152"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29"/>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0" name="Google Shape;160;p30"/>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1"/>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63"/>
        <p:cNvGrpSpPr/>
        <p:nvPr/>
      </p:nvGrpSpPr>
      <p:grpSpPr>
        <a:xfrm>
          <a:off x="0" y="0"/>
          <a:ext cx="0" cy="0"/>
          <a:chOff x="0" y="0"/>
          <a:chExt cx="0" cy="0"/>
        </a:xfrm>
      </p:grpSpPr>
      <p:sp>
        <p:nvSpPr>
          <p:cNvPr id="164" name="Google Shape;164;p3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p3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33"/>
          <p:cNvSpPr txBox="1">
            <a:spLocks noGrp="1"/>
          </p:cNvSpPr>
          <p:nvPr>
            <p:ph type="body" idx="1"/>
          </p:nvPr>
        </p:nvSpPr>
        <p:spPr>
          <a:xfrm>
            <a:off x="3887391" y="740571"/>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42900" algn="l">
              <a:lnSpc>
                <a:spcPct val="90000"/>
              </a:lnSpc>
              <a:spcBef>
                <a:spcPts val="400"/>
              </a:spcBef>
              <a:spcAft>
                <a:spcPts val="0"/>
              </a:spcAft>
              <a:buSzPts val="1800"/>
              <a:buChar char="-"/>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68" name="Google Shape;168;p33"/>
          <p:cNvSpPr txBox="1">
            <a:spLocks noGrp="1"/>
          </p:cNvSpPr>
          <p:nvPr>
            <p:ph type="body" idx="2"/>
          </p:nvPr>
        </p:nvSpPr>
        <p:spPr>
          <a:xfrm>
            <a:off x="483580" y="1543052"/>
            <a:ext cx="3095441"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9" name="Google Shape;169;p33"/>
          <p:cNvSpPr txBox="1">
            <a:spLocks noGrp="1"/>
          </p:cNvSpPr>
          <p:nvPr>
            <p:ph type="title"/>
          </p:nvPr>
        </p:nvSpPr>
        <p:spPr>
          <a:xfrm>
            <a:off x="483580" y="342900"/>
            <a:ext cx="3095441"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Saira Condensed Semi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483580" y="342900"/>
            <a:ext cx="3095441"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Saira Condensed Semi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4"/>
          <p:cNvSpPr txBox="1">
            <a:spLocks noGrp="1"/>
          </p:cNvSpPr>
          <p:nvPr>
            <p:ph type="body" idx="1"/>
          </p:nvPr>
        </p:nvSpPr>
        <p:spPr>
          <a:xfrm>
            <a:off x="483580" y="1543052"/>
            <a:ext cx="3095441"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73" name="Google Shape;173;p34"/>
          <p:cNvSpPr>
            <a:spLocks noGrp="1"/>
          </p:cNvSpPr>
          <p:nvPr>
            <p:ph type="pic" idx="2"/>
          </p:nvPr>
        </p:nvSpPr>
        <p:spPr>
          <a:xfrm>
            <a:off x="3887391" y="740571"/>
            <a:ext cx="4629150" cy="3655219"/>
          </a:xfrm>
          <a:prstGeom prst="rect">
            <a:avLst/>
          </a:prstGeom>
          <a:noFill/>
          <a:ln>
            <a:noFill/>
          </a:ln>
        </p:spPr>
      </p:sp>
      <p:sp>
        <p:nvSpPr>
          <p:cNvPr id="174" name="Google Shape;174;p34"/>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35"/>
          <p:cNvSpPr txBox="1">
            <a:spLocks noGrp="1"/>
          </p:cNvSpPr>
          <p:nvPr>
            <p:ph type="body" idx="1"/>
          </p:nvPr>
        </p:nvSpPr>
        <p:spPr>
          <a:xfrm rot="5400000">
            <a:off x="2911274" y="-1058477"/>
            <a:ext cx="3176382" cy="803177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8"/>
        <p:cNvGrpSpPr/>
        <p:nvPr/>
      </p:nvGrpSpPr>
      <p:grpSpPr>
        <a:xfrm>
          <a:off x="0" y="0"/>
          <a:ext cx="0" cy="0"/>
          <a:chOff x="0" y="0"/>
          <a:chExt cx="0" cy="0"/>
        </a:xfrm>
      </p:grpSpPr>
      <p:sp>
        <p:nvSpPr>
          <p:cNvPr id="179" name="Google Shape;179;p36"/>
          <p:cNvSpPr txBox="1">
            <a:spLocks noGrp="1"/>
          </p:cNvSpPr>
          <p:nvPr>
            <p:ph type="title"/>
          </p:nvPr>
        </p:nvSpPr>
        <p:spPr>
          <a:xfrm rot="5400000">
            <a:off x="5350074" y="1467447"/>
            <a:ext cx="4358879" cy="1971675"/>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0" name="Google Shape;180;p36"/>
          <p:cNvSpPr txBox="1">
            <a:spLocks noGrp="1"/>
          </p:cNvSpPr>
          <p:nvPr>
            <p:ph type="body" idx="1"/>
          </p:nvPr>
        </p:nvSpPr>
        <p:spPr>
          <a:xfrm rot="5400000">
            <a:off x="1277036" y="-519614"/>
            <a:ext cx="4358879" cy="594579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5">
            <a:alphaModFix/>
          </a:blip>
          <a:srcRect/>
          <a:stretch/>
        </p:blipFill>
        <p:spPr>
          <a:xfrm>
            <a:off x="0" y="0"/>
            <a:ext cx="9144000" cy="5143500"/>
          </a:xfrm>
          <a:prstGeom prst="rect">
            <a:avLst/>
          </a:prstGeom>
          <a:noFill/>
          <a:ln>
            <a:noFill/>
          </a:ln>
        </p:spPr>
      </p:pic>
      <p:sp>
        <p:nvSpPr>
          <p:cNvPr id="52" name="Google Shape;52;p13"/>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000"/>
              <a:buFont typeface="Saira Condensed SemiBold"/>
              <a:buNone/>
              <a:defRPr sz="3000" b="1" i="0" u="none" strike="noStrike" cap="none">
                <a:solidFill>
                  <a:schemeClr val="dk1"/>
                </a:solidFill>
                <a:latin typeface="Saira Condensed SemiBold"/>
                <a:ea typeface="Saira Condensed SemiBold"/>
                <a:cs typeface="Saira Condensed SemiBold"/>
                <a:sym typeface="Saira Condensed Semi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483578" y="1369219"/>
            <a:ext cx="8031773" cy="3176382"/>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accent4"/>
              </a:buClr>
              <a:buSzPts val="1400"/>
              <a:buFont typeface="Noto Sans Symbols"/>
              <a:buChar char="▪"/>
              <a:defRPr sz="1400" b="0" i="0" u="none" strike="noStrike" cap="none">
                <a:solidFill>
                  <a:schemeClr val="dk1"/>
                </a:solidFill>
                <a:latin typeface="IBM Plex Sans"/>
                <a:ea typeface="IBM Plex Sans"/>
                <a:cs typeface="IBM Plex Sans"/>
                <a:sym typeface="IBM Plex Sans"/>
              </a:defRPr>
            </a:lvl1pPr>
            <a:lvl2pPr marL="914400" marR="0" lvl="1" indent="-317500" algn="l" rtl="0">
              <a:lnSpc>
                <a:spcPct val="90000"/>
              </a:lnSpc>
              <a:spcBef>
                <a:spcPts val="400"/>
              </a:spcBef>
              <a:spcAft>
                <a:spcPts val="0"/>
              </a:spcAft>
              <a:buClr>
                <a:schemeClr val="accent4"/>
              </a:buClr>
              <a:buSzPts val="1400"/>
              <a:buFont typeface="NTR"/>
              <a:buChar char="-"/>
              <a:defRPr sz="1400" b="0" i="0" u="none" strike="noStrike" cap="none">
                <a:solidFill>
                  <a:schemeClr val="dk1"/>
                </a:solidFill>
                <a:latin typeface="IBM Plex Sans"/>
                <a:ea typeface="IBM Plex Sans"/>
                <a:cs typeface="IBM Plex Sans"/>
                <a:sym typeface="IBM Plex Sans"/>
              </a:defRPr>
            </a:lvl2pPr>
            <a:lvl3pPr marL="1371600" marR="0" lvl="2" indent="-304800" algn="l" rtl="0">
              <a:lnSpc>
                <a:spcPct val="90000"/>
              </a:lnSpc>
              <a:spcBef>
                <a:spcPts val="400"/>
              </a:spcBef>
              <a:spcAft>
                <a:spcPts val="0"/>
              </a:spcAft>
              <a:buClr>
                <a:schemeClr val="accent4"/>
              </a:buClr>
              <a:buSzPts val="1200"/>
              <a:buFont typeface="NTR"/>
              <a:buChar char="-"/>
              <a:defRPr sz="1200" b="0" i="0" u="none" strike="noStrike" cap="none">
                <a:solidFill>
                  <a:schemeClr val="dk1"/>
                </a:solidFill>
                <a:latin typeface="IBM Plex Sans"/>
                <a:ea typeface="IBM Plex Sans"/>
                <a:cs typeface="IBM Plex Sans"/>
                <a:sym typeface="IBM Plex Sans"/>
              </a:defRPr>
            </a:lvl3pPr>
            <a:lvl4pPr marL="1828800" marR="0" lvl="3" indent="-304800" algn="l" rtl="0">
              <a:lnSpc>
                <a:spcPct val="90000"/>
              </a:lnSpc>
              <a:spcBef>
                <a:spcPts val="400"/>
              </a:spcBef>
              <a:spcAft>
                <a:spcPts val="0"/>
              </a:spcAft>
              <a:buClr>
                <a:schemeClr val="accent4"/>
              </a:buClr>
              <a:buSzPts val="1200"/>
              <a:buFont typeface="NTR"/>
              <a:buChar char="-"/>
              <a:defRPr sz="1200" b="0" i="0" u="none" strike="noStrike" cap="none">
                <a:solidFill>
                  <a:schemeClr val="dk1"/>
                </a:solidFill>
                <a:latin typeface="IBM Plex Sans"/>
                <a:ea typeface="IBM Plex Sans"/>
                <a:cs typeface="IBM Plex Sans"/>
                <a:sym typeface="IBM Plex Sans"/>
              </a:defRPr>
            </a:lvl4pPr>
            <a:lvl5pPr marL="2286000" marR="0" lvl="4" indent="-298450" algn="l" rtl="0">
              <a:lnSpc>
                <a:spcPct val="90000"/>
              </a:lnSpc>
              <a:spcBef>
                <a:spcPts val="400"/>
              </a:spcBef>
              <a:spcAft>
                <a:spcPts val="0"/>
              </a:spcAft>
              <a:buClr>
                <a:schemeClr val="accent4"/>
              </a:buClr>
              <a:buSzPts val="1100"/>
              <a:buFont typeface="NTR"/>
              <a:buChar char="-"/>
              <a:defRPr sz="1100" b="0" i="0" u="none" strike="noStrike" cap="none">
                <a:solidFill>
                  <a:schemeClr val="dk1"/>
                </a:solidFill>
                <a:latin typeface="IBM Plex Sans"/>
                <a:ea typeface="IBM Plex Sans"/>
                <a:cs typeface="IBM Plex Sans"/>
                <a:sym typeface="IBM Plex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chemeClr val="accent1"/>
                </a:solidFill>
                <a:latin typeface="IBM Plex Sans"/>
                <a:ea typeface="IBM Plex Sans"/>
                <a:cs typeface="IBM Plex Sans"/>
                <a:sym typeface="IBM Plex Sans"/>
              </a:defRPr>
            </a:lvl1pPr>
            <a:lvl2pPr marL="0" marR="0" lvl="1" indent="0" algn="r" rtl="0">
              <a:spcBef>
                <a:spcPts val="0"/>
              </a:spcBef>
              <a:buNone/>
              <a:defRPr sz="900" b="1" i="0" u="none" strike="noStrike" cap="none">
                <a:solidFill>
                  <a:schemeClr val="accent1"/>
                </a:solidFill>
                <a:latin typeface="IBM Plex Sans"/>
                <a:ea typeface="IBM Plex Sans"/>
                <a:cs typeface="IBM Plex Sans"/>
                <a:sym typeface="IBM Plex Sans"/>
              </a:defRPr>
            </a:lvl2pPr>
            <a:lvl3pPr marL="0" marR="0" lvl="2" indent="0" algn="r" rtl="0">
              <a:spcBef>
                <a:spcPts val="0"/>
              </a:spcBef>
              <a:buNone/>
              <a:defRPr sz="900" b="1" i="0" u="none" strike="noStrike" cap="none">
                <a:solidFill>
                  <a:schemeClr val="accent1"/>
                </a:solidFill>
                <a:latin typeface="IBM Plex Sans"/>
                <a:ea typeface="IBM Plex Sans"/>
                <a:cs typeface="IBM Plex Sans"/>
                <a:sym typeface="IBM Plex Sans"/>
              </a:defRPr>
            </a:lvl3pPr>
            <a:lvl4pPr marL="0" marR="0" lvl="3" indent="0" algn="r" rtl="0">
              <a:spcBef>
                <a:spcPts val="0"/>
              </a:spcBef>
              <a:buNone/>
              <a:defRPr sz="900" b="1" i="0" u="none" strike="noStrike" cap="none">
                <a:solidFill>
                  <a:schemeClr val="accent1"/>
                </a:solidFill>
                <a:latin typeface="IBM Plex Sans"/>
                <a:ea typeface="IBM Plex Sans"/>
                <a:cs typeface="IBM Plex Sans"/>
                <a:sym typeface="IBM Plex Sans"/>
              </a:defRPr>
            </a:lvl4pPr>
            <a:lvl5pPr marL="0" marR="0" lvl="4" indent="0" algn="r" rtl="0">
              <a:spcBef>
                <a:spcPts val="0"/>
              </a:spcBef>
              <a:buNone/>
              <a:defRPr sz="900" b="1" i="0" u="none" strike="noStrike" cap="none">
                <a:solidFill>
                  <a:schemeClr val="accent1"/>
                </a:solidFill>
                <a:latin typeface="IBM Plex Sans"/>
                <a:ea typeface="IBM Plex Sans"/>
                <a:cs typeface="IBM Plex Sans"/>
                <a:sym typeface="IBM Plex Sans"/>
              </a:defRPr>
            </a:lvl5pPr>
            <a:lvl6pPr marL="0" marR="0" lvl="5" indent="0" algn="r" rtl="0">
              <a:spcBef>
                <a:spcPts val="0"/>
              </a:spcBef>
              <a:buNone/>
              <a:defRPr sz="900" b="1" i="0" u="none" strike="noStrike" cap="none">
                <a:solidFill>
                  <a:schemeClr val="accent1"/>
                </a:solidFill>
                <a:latin typeface="IBM Plex Sans"/>
                <a:ea typeface="IBM Plex Sans"/>
                <a:cs typeface="IBM Plex Sans"/>
                <a:sym typeface="IBM Plex Sans"/>
              </a:defRPr>
            </a:lvl6pPr>
            <a:lvl7pPr marL="0" marR="0" lvl="6" indent="0" algn="r" rtl="0">
              <a:spcBef>
                <a:spcPts val="0"/>
              </a:spcBef>
              <a:buNone/>
              <a:defRPr sz="900" b="1" i="0" u="none" strike="noStrike" cap="none">
                <a:solidFill>
                  <a:schemeClr val="accent1"/>
                </a:solidFill>
                <a:latin typeface="IBM Plex Sans"/>
                <a:ea typeface="IBM Plex Sans"/>
                <a:cs typeface="IBM Plex Sans"/>
                <a:sym typeface="IBM Plex Sans"/>
              </a:defRPr>
            </a:lvl7pPr>
            <a:lvl8pPr marL="0" marR="0" lvl="7" indent="0" algn="r" rtl="0">
              <a:spcBef>
                <a:spcPts val="0"/>
              </a:spcBef>
              <a:buNone/>
              <a:defRPr sz="900" b="1" i="0" u="none" strike="noStrike" cap="none">
                <a:solidFill>
                  <a:schemeClr val="accent1"/>
                </a:solidFill>
                <a:latin typeface="IBM Plex Sans"/>
                <a:ea typeface="IBM Plex Sans"/>
                <a:cs typeface="IBM Plex Sans"/>
                <a:sym typeface="IBM Plex Sans"/>
              </a:defRPr>
            </a:lvl8pPr>
            <a:lvl9pPr marL="0" marR="0" lvl="8" indent="0" algn="r" rtl="0">
              <a:spcBef>
                <a:spcPts val="0"/>
              </a:spcBef>
              <a:buNone/>
              <a:defRPr sz="900" b="1" i="0" u="none" strike="noStrike" cap="none">
                <a:solidFill>
                  <a:schemeClr val="accent1"/>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hyperlink" Target="https://mortiz292.wixsite.com/plume-surface-inter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txBox="1">
            <a:spLocks noGrp="1"/>
          </p:cNvSpPr>
          <p:nvPr>
            <p:ph type="ctrTitle"/>
          </p:nvPr>
        </p:nvSpPr>
        <p:spPr>
          <a:xfrm>
            <a:off x="3187411" y="1878691"/>
            <a:ext cx="5460550" cy="1546148"/>
          </a:xfrm>
          <a:prstGeom prst="rect">
            <a:avLst/>
          </a:prstGeom>
          <a:noFill/>
          <a:ln>
            <a:noFill/>
          </a:ln>
        </p:spPr>
        <p:txBody>
          <a:bodyPr spcFirstLastPara="1" wrap="square" lIns="68575" tIns="34275" rIns="68575" bIns="34275" anchor="b" anchorCtr="0">
            <a:normAutofit fontScale="90000"/>
          </a:bodyPr>
          <a:lstStyle/>
          <a:p>
            <a:pPr marL="0" lvl="0" indent="0" algn="r" rtl="0">
              <a:lnSpc>
                <a:spcPct val="90000"/>
              </a:lnSpc>
              <a:spcBef>
                <a:spcPts val="0"/>
              </a:spcBef>
              <a:spcAft>
                <a:spcPts val="0"/>
              </a:spcAft>
              <a:buClr>
                <a:schemeClr val="lt1"/>
              </a:buClr>
              <a:buSzPct val="100000"/>
              <a:buFont typeface="Saira Condensed Light"/>
              <a:buNone/>
            </a:pPr>
            <a:r>
              <a:rPr lang="en"/>
              <a:t>Plume Surface Interactions on the Moon and Mars</a:t>
            </a:r>
            <a:endParaRPr/>
          </a:p>
          <a:p>
            <a:pPr marL="0" lvl="0" indent="0" algn="r" rtl="0">
              <a:lnSpc>
                <a:spcPct val="90000"/>
              </a:lnSpc>
              <a:spcBef>
                <a:spcPts val="0"/>
              </a:spcBef>
              <a:spcAft>
                <a:spcPts val="0"/>
              </a:spcAft>
              <a:buClr>
                <a:schemeClr val="lt1"/>
              </a:buClr>
              <a:buSzPct val="100000"/>
              <a:buFont typeface="Saira Condensed Light"/>
              <a:buNone/>
            </a:pPr>
            <a:r>
              <a:rPr lang="en"/>
              <a:t>Phase 2</a:t>
            </a:r>
            <a:endParaRPr/>
          </a:p>
        </p:txBody>
      </p:sp>
      <p:sp>
        <p:nvSpPr>
          <p:cNvPr id="186" name="Google Shape;186;p37"/>
          <p:cNvSpPr txBox="1">
            <a:spLocks noGrp="1"/>
          </p:cNvSpPr>
          <p:nvPr>
            <p:ph type="subTitle" idx="1"/>
          </p:nvPr>
        </p:nvSpPr>
        <p:spPr>
          <a:xfrm>
            <a:off x="3366655" y="3443527"/>
            <a:ext cx="5281306" cy="700976"/>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SzPts val="1500"/>
              <a:buNone/>
            </a:pPr>
            <a:r>
              <a:rPr lang="en"/>
              <a:t>Team members: Grant Brickner, Michael Burgos, </a:t>
            </a:r>
            <a:endParaRPr/>
          </a:p>
          <a:p>
            <a:pPr marL="0" lvl="0" indent="0" algn="r" rtl="0">
              <a:lnSpc>
                <a:spcPct val="90000"/>
              </a:lnSpc>
              <a:spcBef>
                <a:spcPts val="0"/>
              </a:spcBef>
              <a:spcAft>
                <a:spcPts val="0"/>
              </a:spcAft>
              <a:buSzPts val="1500"/>
              <a:buNone/>
            </a:pPr>
            <a:r>
              <a:rPr lang="en"/>
              <a:t>Jett Langhorn, Uesli Keta, Maria Ortiz</a:t>
            </a:r>
            <a:endParaRPr/>
          </a:p>
        </p:txBody>
      </p:sp>
      <p:sp>
        <p:nvSpPr>
          <p:cNvPr id="187" name="Google Shape;187;p37"/>
          <p:cNvSpPr txBox="1">
            <a:spLocks noGrp="1"/>
          </p:cNvSpPr>
          <p:nvPr>
            <p:ph type="body" idx="2"/>
          </p:nvPr>
        </p:nvSpPr>
        <p:spPr>
          <a:xfrm>
            <a:off x="3506932" y="4267564"/>
            <a:ext cx="5141031" cy="31688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SzPts val="1400"/>
              <a:buNone/>
            </a:pPr>
            <a:r>
              <a:rPr lang="en"/>
              <a:t>Project Advisors: Prof. Rabinovitch, Prof. Parziale</a:t>
            </a:r>
            <a:endParaRPr/>
          </a:p>
        </p:txBody>
      </p:sp>
      <p:sp>
        <p:nvSpPr>
          <p:cNvPr id="188" name="Google Shape;188;p37"/>
          <p:cNvSpPr txBox="1">
            <a:spLocks noGrp="1"/>
          </p:cNvSpPr>
          <p:nvPr>
            <p:ph type="dt" idx="10"/>
          </p:nvPr>
        </p:nvSpPr>
        <p:spPr>
          <a:xfrm>
            <a:off x="7747075" y="4756525"/>
            <a:ext cx="1075500" cy="192300"/>
          </a:xfrm>
          <a:prstGeom prst="rect">
            <a:avLst/>
          </a:prstGeom>
          <a:solidFill>
            <a:schemeClr val="accent1"/>
          </a:solidFill>
          <a:ln>
            <a:noFill/>
          </a:ln>
        </p:spPr>
        <p:txBody>
          <a:bodyPr spcFirstLastPara="1" wrap="square" lIns="68575" tIns="34275" rIns="68575" bIns="34275" anchor="t" anchorCtr="0">
            <a:spAutoFit/>
          </a:bodyPr>
          <a:lstStyle/>
          <a:p>
            <a:pPr marL="0" lvl="0" indent="0" algn="r" rtl="0">
              <a:spcBef>
                <a:spcPts val="0"/>
              </a:spcBef>
              <a:spcAft>
                <a:spcPts val="0"/>
              </a:spcAft>
              <a:buNone/>
            </a:pPr>
            <a:r>
              <a:rPr lang="en"/>
              <a:t>Date 11/09/2022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6"/>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Pressure Loss</a:t>
            </a:r>
            <a:endParaRPr/>
          </a:p>
        </p:txBody>
      </p:sp>
      <p:sp>
        <p:nvSpPr>
          <p:cNvPr id="265" name="Google Shape;265;p46"/>
          <p:cNvSpPr txBox="1">
            <a:spLocks noGrp="1"/>
          </p:cNvSpPr>
          <p:nvPr>
            <p:ph type="body" idx="2"/>
          </p:nvPr>
        </p:nvSpPr>
        <p:spPr>
          <a:xfrm>
            <a:off x="483575" y="783575"/>
            <a:ext cx="4878600" cy="28467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Shock waves are highly entropic phenomena</a:t>
            </a:r>
            <a:endParaRPr/>
          </a:p>
          <a:p>
            <a:pPr marL="914400" lvl="1" indent="-317500" algn="l" rtl="0">
              <a:lnSpc>
                <a:spcPct val="90000"/>
              </a:lnSpc>
              <a:spcBef>
                <a:spcPts val="1000"/>
              </a:spcBef>
              <a:spcAft>
                <a:spcPts val="0"/>
              </a:spcAft>
              <a:buSzPts val="1400"/>
              <a:buChar char="-"/>
            </a:pPr>
            <a:r>
              <a:rPr lang="en"/>
              <a:t>This entropy is expressed as a loss in pressure</a:t>
            </a:r>
            <a:endParaRPr/>
          </a:p>
          <a:p>
            <a:pPr marL="457200" lvl="0" indent="-317500" algn="l" rtl="0">
              <a:lnSpc>
                <a:spcPct val="90000"/>
              </a:lnSpc>
              <a:spcBef>
                <a:spcPts val="1000"/>
              </a:spcBef>
              <a:spcAft>
                <a:spcPts val="0"/>
              </a:spcAft>
              <a:buSzPts val="1400"/>
              <a:buChar char="▪"/>
            </a:pPr>
            <a:r>
              <a:rPr lang="en"/>
              <a:t>Assume the reservoir static pressure is equal to the reservoir stagnation pressure</a:t>
            </a:r>
            <a:endParaRPr/>
          </a:p>
          <a:p>
            <a:pPr marL="457200" lvl="0" indent="-317500" algn="l" rtl="0">
              <a:lnSpc>
                <a:spcPct val="90000"/>
              </a:lnSpc>
              <a:spcBef>
                <a:spcPts val="1000"/>
              </a:spcBef>
              <a:spcAft>
                <a:spcPts val="0"/>
              </a:spcAft>
              <a:buSzPts val="1400"/>
              <a:buChar char="▪"/>
            </a:pPr>
            <a:r>
              <a:rPr lang="en"/>
              <a:t>Since mach number was previously calculated, stagnation pressure on the plate can be calculated using the normal shock relation shown</a:t>
            </a:r>
            <a:endParaRPr/>
          </a:p>
          <a:p>
            <a:pPr marL="914400" lvl="1" indent="-317500" algn="l" rtl="0">
              <a:lnSpc>
                <a:spcPct val="90000"/>
              </a:lnSpc>
              <a:spcBef>
                <a:spcPts val="1000"/>
              </a:spcBef>
              <a:spcAft>
                <a:spcPts val="1000"/>
              </a:spcAft>
              <a:buSzPts val="1400"/>
              <a:buChar char="-"/>
            </a:pPr>
            <a:r>
              <a:rPr lang="en"/>
              <a:t>Note the stagnation pressure is proportional to the reservoir pressure</a:t>
            </a:r>
            <a:endParaRPr/>
          </a:p>
        </p:txBody>
      </p:sp>
      <p:sp>
        <p:nvSpPr>
          <p:cNvPr id="266" name="Google Shape;266;p46"/>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67" name="Google Shape;267;p46"/>
          <p:cNvPicPr preferRelativeResize="0"/>
          <p:nvPr/>
        </p:nvPicPr>
        <p:blipFill rotWithShape="1">
          <a:blip r:embed="rId3">
            <a:alphaModFix/>
          </a:blip>
          <a:srcRect r="29213"/>
          <a:stretch/>
        </p:blipFill>
        <p:spPr>
          <a:xfrm>
            <a:off x="5487688" y="824950"/>
            <a:ext cx="3093025" cy="1798225"/>
          </a:xfrm>
          <a:prstGeom prst="rect">
            <a:avLst/>
          </a:prstGeom>
          <a:noFill/>
          <a:ln>
            <a:noFill/>
          </a:ln>
        </p:spPr>
      </p:pic>
      <p:pic>
        <p:nvPicPr>
          <p:cNvPr id="268" name="Google Shape;268;p46"/>
          <p:cNvPicPr preferRelativeResize="0"/>
          <p:nvPr/>
        </p:nvPicPr>
        <p:blipFill>
          <a:blip r:embed="rId4">
            <a:alphaModFix/>
          </a:blip>
          <a:stretch>
            <a:fillRect/>
          </a:stretch>
        </p:blipFill>
        <p:spPr>
          <a:xfrm>
            <a:off x="5615525" y="2623175"/>
            <a:ext cx="2965167" cy="1932050"/>
          </a:xfrm>
          <a:prstGeom prst="rect">
            <a:avLst/>
          </a:prstGeom>
          <a:noFill/>
          <a:ln>
            <a:noFill/>
          </a:ln>
        </p:spPr>
      </p:pic>
      <p:pic>
        <p:nvPicPr>
          <p:cNvPr id="269" name="Google Shape;269;p46"/>
          <p:cNvPicPr preferRelativeResize="0"/>
          <p:nvPr/>
        </p:nvPicPr>
        <p:blipFill>
          <a:blip r:embed="rId5">
            <a:alphaModFix/>
          </a:blip>
          <a:stretch>
            <a:fillRect/>
          </a:stretch>
        </p:blipFill>
        <p:spPr>
          <a:xfrm>
            <a:off x="1150050" y="3460275"/>
            <a:ext cx="3545625" cy="700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MATLAB Script</a:t>
            </a:r>
            <a:endParaRPr/>
          </a:p>
        </p:txBody>
      </p:sp>
      <p:sp>
        <p:nvSpPr>
          <p:cNvPr id="275" name="Google Shape;275;p47"/>
          <p:cNvSpPr txBox="1">
            <a:spLocks noGrp="1"/>
          </p:cNvSpPr>
          <p:nvPr>
            <p:ph type="body" idx="2"/>
          </p:nvPr>
        </p:nvSpPr>
        <p:spPr>
          <a:xfrm>
            <a:off x="483575" y="783575"/>
            <a:ext cx="4863900" cy="1951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Formulas were implemented into a  MATLAB script and results were compared to the VA Tech Online Compressible Aerodynamics Calculator</a:t>
            </a:r>
            <a:endParaRPr/>
          </a:p>
          <a:p>
            <a:pPr marL="457200" lvl="0" indent="-317500" algn="l" rtl="0">
              <a:lnSpc>
                <a:spcPct val="90000"/>
              </a:lnSpc>
              <a:spcBef>
                <a:spcPts val="1000"/>
              </a:spcBef>
              <a:spcAft>
                <a:spcPts val="0"/>
              </a:spcAft>
              <a:buSzPts val="1400"/>
              <a:buChar char="▪"/>
            </a:pPr>
            <a:r>
              <a:rPr lang="en"/>
              <a:t>Model has been validated</a:t>
            </a:r>
            <a:endParaRPr/>
          </a:p>
          <a:p>
            <a:pPr marL="457200" lvl="0" indent="-317500" algn="l" rtl="0">
              <a:lnSpc>
                <a:spcPct val="90000"/>
              </a:lnSpc>
              <a:spcBef>
                <a:spcPts val="1000"/>
              </a:spcBef>
              <a:spcAft>
                <a:spcPts val="0"/>
              </a:spcAft>
              <a:buSzPts val="1400"/>
              <a:buChar char="▪"/>
            </a:pPr>
            <a:r>
              <a:rPr lang="en"/>
              <a:t>Results for the given experimental test are shown below</a:t>
            </a:r>
            <a:endParaRPr/>
          </a:p>
          <a:p>
            <a:pPr marL="457200" lvl="0" indent="-317500" algn="l" rtl="0">
              <a:lnSpc>
                <a:spcPct val="90000"/>
              </a:lnSpc>
              <a:spcBef>
                <a:spcPts val="1000"/>
              </a:spcBef>
              <a:spcAft>
                <a:spcPts val="1000"/>
              </a:spcAft>
              <a:buSzPts val="1400"/>
              <a:buChar char="▪"/>
            </a:pPr>
            <a:r>
              <a:rPr lang="en"/>
              <a:t>Expected force is nearly 50N</a:t>
            </a:r>
            <a:endParaRPr/>
          </a:p>
        </p:txBody>
      </p:sp>
      <p:sp>
        <p:nvSpPr>
          <p:cNvPr id="276" name="Google Shape;276;p47"/>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77" name="Google Shape;277;p47"/>
          <p:cNvPicPr preferRelativeResize="0"/>
          <p:nvPr/>
        </p:nvPicPr>
        <p:blipFill>
          <a:blip r:embed="rId3">
            <a:alphaModFix/>
          </a:blip>
          <a:stretch>
            <a:fillRect/>
          </a:stretch>
        </p:blipFill>
        <p:spPr>
          <a:xfrm>
            <a:off x="844463" y="2870163"/>
            <a:ext cx="2524125" cy="1819275"/>
          </a:xfrm>
          <a:prstGeom prst="rect">
            <a:avLst/>
          </a:prstGeom>
          <a:noFill/>
          <a:ln>
            <a:noFill/>
          </a:ln>
        </p:spPr>
      </p:pic>
      <p:pic>
        <p:nvPicPr>
          <p:cNvPr id="278" name="Google Shape;278;p47"/>
          <p:cNvPicPr preferRelativeResize="0"/>
          <p:nvPr/>
        </p:nvPicPr>
        <p:blipFill>
          <a:blip r:embed="rId4">
            <a:alphaModFix/>
          </a:blip>
          <a:stretch>
            <a:fillRect/>
          </a:stretch>
        </p:blipFill>
        <p:spPr>
          <a:xfrm>
            <a:off x="3855125" y="2734975"/>
            <a:ext cx="4969576" cy="2089675"/>
          </a:xfrm>
          <a:prstGeom prst="rect">
            <a:avLst/>
          </a:prstGeom>
          <a:noFill/>
          <a:ln>
            <a:noFill/>
          </a:ln>
        </p:spPr>
      </p:pic>
      <p:sp>
        <p:nvSpPr>
          <p:cNvPr id="279" name="Google Shape;279;p47"/>
          <p:cNvSpPr/>
          <p:nvPr/>
        </p:nvSpPr>
        <p:spPr>
          <a:xfrm>
            <a:off x="4726925" y="3451700"/>
            <a:ext cx="680100" cy="135900"/>
          </a:xfrm>
          <a:prstGeom prst="rect">
            <a:avLst/>
          </a:prstGeom>
          <a:solidFill>
            <a:srgbClr val="FFFF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p:nvPr/>
        </p:nvSpPr>
        <p:spPr>
          <a:xfrm>
            <a:off x="1077838" y="3920075"/>
            <a:ext cx="2057400" cy="177900"/>
          </a:xfrm>
          <a:prstGeom prst="rect">
            <a:avLst/>
          </a:prstGeom>
          <a:solidFill>
            <a:srgbClr val="FFFF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7"/>
          <p:cNvSpPr/>
          <p:nvPr/>
        </p:nvSpPr>
        <p:spPr>
          <a:xfrm>
            <a:off x="4938825" y="4284225"/>
            <a:ext cx="680100" cy="135900"/>
          </a:xfrm>
          <a:prstGeom prst="rect">
            <a:avLst/>
          </a:prstGeom>
          <a:solidFill>
            <a:srgbClr val="FFFF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7"/>
          <p:cNvSpPr/>
          <p:nvPr/>
        </p:nvSpPr>
        <p:spPr>
          <a:xfrm>
            <a:off x="6596650" y="4420125"/>
            <a:ext cx="680100" cy="135900"/>
          </a:xfrm>
          <a:prstGeom prst="rect">
            <a:avLst/>
          </a:prstGeom>
          <a:solidFill>
            <a:srgbClr val="00F6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7"/>
          <p:cNvSpPr/>
          <p:nvPr/>
        </p:nvSpPr>
        <p:spPr>
          <a:xfrm>
            <a:off x="1077838" y="4511550"/>
            <a:ext cx="2057400" cy="177900"/>
          </a:xfrm>
          <a:prstGeom prst="rect">
            <a:avLst/>
          </a:prstGeom>
          <a:solidFill>
            <a:srgbClr val="00F6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7"/>
          <p:cNvSpPr/>
          <p:nvPr/>
        </p:nvSpPr>
        <p:spPr>
          <a:xfrm>
            <a:off x="1077825" y="3328600"/>
            <a:ext cx="2057400" cy="177900"/>
          </a:xfrm>
          <a:prstGeom prst="rect">
            <a:avLst/>
          </a:prstGeom>
          <a:solidFill>
            <a:srgbClr val="24FF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47"/>
          <p:cNvPicPr preferRelativeResize="0"/>
          <p:nvPr/>
        </p:nvPicPr>
        <p:blipFill rotWithShape="1">
          <a:blip r:embed="rId5">
            <a:alphaModFix/>
          </a:blip>
          <a:srcRect r="29213"/>
          <a:stretch/>
        </p:blipFill>
        <p:spPr>
          <a:xfrm>
            <a:off x="5487688" y="824950"/>
            <a:ext cx="3093025" cy="1798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Future Analysis</a:t>
            </a:r>
            <a:endParaRPr/>
          </a:p>
        </p:txBody>
      </p:sp>
      <p:sp>
        <p:nvSpPr>
          <p:cNvPr id="291" name="Google Shape;291;p48"/>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92" name="Google Shape;292;p48"/>
          <p:cNvSpPr txBox="1">
            <a:spLocks noGrp="1"/>
          </p:cNvSpPr>
          <p:nvPr>
            <p:ph type="body" idx="2"/>
          </p:nvPr>
        </p:nvSpPr>
        <p:spPr>
          <a:xfrm>
            <a:off x="483575" y="783575"/>
            <a:ext cx="4878600" cy="34758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Reynolds Number</a:t>
            </a:r>
            <a:endParaRPr/>
          </a:p>
          <a:p>
            <a:pPr marL="914400" lvl="1" indent="-317500" algn="l" rtl="0">
              <a:lnSpc>
                <a:spcPct val="90000"/>
              </a:lnSpc>
              <a:spcBef>
                <a:spcPts val="1000"/>
              </a:spcBef>
              <a:spcAft>
                <a:spcPts val="0"/>
              </a:spcAft>
              <a:buSzPts val="1400"/>
              <a:buChar char="-"/>
            </a:pPr>
            <a:r>
              <a:rPr lang="en"/>
              <a:t>A ratio of inertial to viscous forces</a:t>
            </a:r>
            <a:endParaRPr/>
          </a:p>
          <a:p>
            <a:pPr marL="914400" lvl="1" indent="-317500" algn="l" rtl="0">
              <a:lnSpc>
                <a:spcPct val="90000"/>
              </a:lnSpc>
              <a:spcBef>
                <a:spcPts val="1000"/>
              </a:spcBef>
              <a:spcAft>
                <a:spcPts val="0"/>
              </a:spcAft>
              <a:buSzPts val="1400"/>
              <a:buChar char="-"/>
            </a:pPr>
            <a:r>
              <a:rPr lang="en"/>
              <a:t>Used to check dynamic similarity between different tests</a:t>
            </a:r>
            <a:endParaRPr/>
          </a:p>
          <a:p>
            <a:pPr marL="457200" lvl="0" indent="-317500" algn="l" rtl="0">
              <a:lnSpc>
                <a:spcPct val="90000"/>
              </a:lnSpc>
              <a:spcBef>
                <a:spcPts val="1000"/>
              </a:spcBef>
              <a:spcAft>
                <a:spcPts val="0"/>
              </a:spcAft>
              <a:buSzPts val="1400"/>
              <a:buChar char="▪"/>
            </a:pPr>
            <a:r>
              <a:rPr lang="en"/>
              <a:t>Knudsen Number</a:t>
            </a:r>
            <a:endParaRPr/>
          </a:p>
          <a:p>
            <a:pPr marL="914400" lvl="1" indent="-317500" algn="l" rtl="0">
              <a:lnSpc>
                <a:spcPct val="90000"/>
              </a:lnSpc>
              <a:spcBef>
                <a:spcPts val="1000"/>
              </a:spcBef>
              <a:spcAft>
                <a:spcPts val="0"/>
              </a:spcAft>
              <a:buSzPts val="1400"/>
              <a:buChar char="-"/>
            </a:pPr>
            <a:r>
              <a:rPr lang="en"/>
              <a:t>A ratio of the mean free path to the characteristic length</a:t>
            </a:r>
            <a:endParaRPr/>
          </a:p>
          <a:p>
            <a:pPr marL="914400" lvl="1" indent="-317500" algn="l" rtl="0">
              <a:lnSpc>
                <a:spcPct val="90000"/>
              </a:lnSpc>
              <a:spcBef>
                <a:spcPts val="1000"/>
              </a:spcBef>
              <a:spcAft>
                <a:spcPts val="0"/>
              </a:spcAft>
              <a:buSzPts val="1400"/>
              <a:buChar char="-"/>
            </a:pPr>
            <a:r>
              <a:rPr lang="en"/>
              <a:t>A function of Reynolds Number, used to validate continuity assumptions</a:t>
            </a:r>
            <a:endParaRPr/>
          </a:p>
          <a:p>
            <a:pPr marL="457200" lvl="0" indent="-317500" algn="l" rtl="0">
              <a:lnSpc>
                <a:spcPct val="90000"/>
              </a:lnSpc>
              <a:spcBef>
                <a:spcPts val="1000"/>
              </a:spcBef>
              <a:spcAft>
                <a:spcPts val="0"/>
              </a:spcAft>
              <a:buSzPts val="1400"/>
              <a:buChar char="▪"/>
            </a:pPr>
            <a:r>
              <a:rPr lang="en"/>
              <a:t>Testing Time</a:t>
            </a:r>
            <a:endParaRPr/>
          </a:p>
          <a:p>
            <a:pPr marL="914400" lvl="1" indent="-317500" algn="l" rtl="0">
              <a:lnSpc>
                <a:spcPct val="90000"/>
              </a:lnSpc>
              <a:spcBef>
                <a:spcPts val="1000"/>
              </a:spcBef>
              <a:spcAft>
                <a:spcPts val="1000"/>
              </a:spcAft>
              <a:buSzPts val="1400"/>
              <a:buChar char="-"/>
            </a:pPr>
            <a:r>
              <a:rPr lang="en"/>
              <a:t>Dependent on mass flow rate as well as total volume of test section</a:t>
            </a:r>
            <a:endParaRPr/>
          </a:p>
        </p:txBody>
      </p:sp>
      <p:pic>
        <p:nvPicPr>
          <p:cNvPr id="293" name="Google Shape;293;p48"/>
          <p:cNvPicPr preferRelativeResize="0"/>
          <p:nvPr/>
        </p:nvPicPr>
        <p:blipFill rotWithShape="1">
          <a:blip r:embed="rId3">
            <a:alphaModFix/>
          </a:blip>
          <a:srcRect l="5463" t="45690" r="77176" b="40606"/>
          <a:stretch/>
        </p:blipFill>
        <p:spPr>
          <a:xfrm>
            <a:off x="6265700" y="1064225"/>
            <a:ext cx="1122225" cy="663850"/>
          </a:xfrm>
          <a:prstGeom prst="rect">
            <a:avLst/>
          </a:prstGeom>
          <a:noFill/>
          <a:ln>
            <a:noFill/>
          </a:ln>
        </p:spPr>
      </p:pic>
      <p:pic>
        <p:nvPicPr>
          <p:cNvPr id="294" name="Google Shape;294;p48"/>
          <p:cNvPicPr preferRelativeResize="0"/>
          <p:nvPr/>
        </p:nvPicPr>
        <p:blipFill rotWithShape="1">
          <a:blip r:embed="rId3">
            <a:alphaModFix/>
          </a:blip>
          <a:srcRect l="9132" t="21228" r="77418" b="66372"/>
          <a:stretch/>
        </p:blipFill>
        <p:spPr>
          <a:xfrm>
            <a:off x="6053175" y="2507642"/>
            <a:ext cx="757334" cy="547438"/>
          </a:xfrm>
          <a:prstGeom prst="rect">
            <a:avLst/>
          </a:prstGeom>
          <a:noFill/>
          <a:ln>
            <a:noFill/>
          </a:ln>
        </p:spPr>
      </p:pic>
      <p:pic>
        <p:nvPicPr>
          <p:cNvPr id="295" name="Google Shape;295;p48"/>
          <p:cNvPicPr preferRelativeResize="0"/>
          <p:nvPr/>
        </p:nvPicPr>
        <p:blipFill rotWithShape="1">
          <a:blip r:embed="rId3">
            <a:alphaModFix/>
          </a:blip>
          <a:srcRect l="59698" t="84954" r="20959"/>
          <a:stretch/>
        </p:blipFill>
        <p:spPr>
          <a:xfrm>
            <a:off x="6754420" y="2453850"/>
            <a:ext cx="1024579" cy="624875"/>
          </a:xfrm>
          <a:prstGeom prst="rect">
            <a:avLst/>
          </a:prstGeom>
          <a:noFill/>
          <a:ln>
            <a:noFill/>
          </a:ln>
        </p:spPr>
      </p:pic>
      <p:pic>
        <p:nvPicPr>
          <p:cNvPr id="296" name="Google Shape;296;p48"/>
          <p:cNvPicPr preferRelativeResize="0"/>
          <p:nvPr/>
        </p:nvPicPr>
        <p:blipFill>
          <a:blip r:embed="rId4">
            <a:alphaModFix/>
          </a:blip>
          <a:stretch>
            <a:fillRect/>
          </a:stretch>
        </p:blipFill>
        <p:spPr>
          <a:xfrm>
            <a:off x="5696725" y="3357550"/>
            <a:ext cx="2260184" cy="579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9"/>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Component Verification</a:t>
            </a:r>
            <a:endParaRPr/>
          </a:p>
        </p:txBody>
      </p:sp>
      <p:sp>
        <p:nvSpPr>
          <p:cNvPr id="302" name="Google Shape;302;p49"/>
          <p:cNvSpPr txBox="1">
            <a:spLocks noGrp="1"/>
          </p:cNvSpPr>
          <p:nvPr>
            <p:ph type="body" idx="2"/>
          </p:nvPr>
        </p:nvSpPr>
        <p:spPr>
          <a:xfrm>
            <a:off x="483575" y="783575"/>
            <a:ext cx="46014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b="1"/>
              <a:t>Purpose</a:t>
            </a:r>
            <a:r>
              <a:rPr lang="en"/>
              <a:t>: Actuate the plate assembly</a:t>
            </a:r>
            <a:endParaRPr/>
          </a:p>
          <a:p>
            <a:pPr marL="457200" lvl="0" indent="-317500" algn="l" rtl="0">
              <a:lnSpc>
                <a:spcPct val="90000"/>
              </a:lnSpc>
              <a:spcBef>
                <a:spcPts val="0"/>
              </a:spcBef>
              <a:spcAft>
                <a:spcPts val="0"/>
              </a:spcAft>
              <a:buSzPts val="1400"/>
              <a:buChar char="-"/>
            </a:pPr>
            <a:r>
              <a:rPr lang="en"/>
              <a:t>Handle load of 50N from fluid flow + ~33N from plate assembly weight</a:t>
            </a:r>
            <a:endParaRPr/>
          </a:p>
          <a:p>
            <a:pPr marL="457200" lvl="0" indent="-317500" algn="l" rtl="0">
              <a:lnSpc>
                <a:spcPct val="90000"/>
              </a:lnSpc>
              <a:spcBef>
                <a:spcPts val="0"/>
              </a:spcBef>
              <a:spcAft>
                <a:spcPts val="0"/>
              </a:spcAft>
              <a:buSzPts val="1400"/>
              <a:buChar char="-"/>
            </a:pPr>
            <a:r>
              <a:rPr lang="en"/>
              <a:t>Cost vs Power Consideration</a:t>
            </a:r>
            <a:endParaRPr/>
          </a:p>
          <a:p>
            <a:pPr marL="914400" lvl="1" indent="-317500" algn="l" rtl="0">
              <a:lnSpc>
                <a:spcPct val="90000"/>
              </a:lnSpc>
              <a:spcBef>
                <a:spcPts val="0"/>
              </a:spcBef>
              <a:spcAft>
                <a:spcPts val="0"/>
              </a:spcAft>
              <a:buSzPts val="1400"/>
              <a:buChar char="-"/>
            </a:pPr>
            <a:r>
              <a:rPr lang="en"/>
              <a:t>Stepper motor linear actuator ($28.78)</a:t>
            </a:r>
            <a:endParaRPr/>
          </a:p>
          <a:p>
            <a:pPr marL="1371600" lvl="2" indent="-317500" algn="l" rtl="0">
              <a:lnSpc>
                <a:spcPct val="90000"/>
              </a:lnSpc>
              <a:spcBef>
                <a:spcPts val="0"/>
              </a:spcBef>
              <a:spcAft>
                <a:spcPts val="0"/>
              </a:spcAft>
              <a:buSzPts val="1400"/>
              <a:buChar char="-"/>
            </a:pPr>
            <a:r>
              <a:rPr lang="en"/>
              <a:t>Based off of provided holding torque specifications, at max height of 1.25in, max load = 13.22N</a:t>
            </a:r>
            <a:endParaRPr/>
          </a:p>
          <a:p>
            <a:pPr marL="1828800" lvl="3" indent="-317500" algn="l" rtl="0">
              <a:lnSpc>
                <a:spcPct val="90000"/>
              </a:lnSpc>
              <a:spcBef>
                <a:spcPts val="0"/>
              </a:spcBef>
              <a:spcAft>
                <a:spcPts val="0"/>
              </a:spcAft>
              <a:buSzPts val="1400"/>
              <a:buChar char="-"/>
            </a:pPr>
            <a:r>
              <a:rPr lang="en"/>
              <a:t>Need at least 7 (not considering any factor of safety)</a:t>
            </a:r>
            <a:endParaRPr/>
          </a:p>
          <a:p>
            <a:pPr marL="1371600" lvl="2" indent="-317500" algn="l" rtl="0">
              <a:lnSpc>
                <a:spcPct val="90000"/>
              </a:lnSpc>
              <a:spcBef>
                <a:spcPts val="0"/>
              </a:spcBef>
              <a:spcAft>
                <a:spcPts val="0"/>
              </a:spcAft>
              <a:buSzPts val="1400"/>
              <a:buChar char="-"/>
            </a:pPr>
            <a:r>
              <a:rPr lang="en"/>
              <a:t>More discrete motion, better distance (height) control</a:t>
            </a:r>
            <a:endParaRPr/>
          </a:p>
          <a:p>
            <a:pPr marL="914400" lvl="1" indent="-317500" algn="l" rtl="0">
              <a:lnSpc>
                <a:spcPct val="90000"/>
              </a:lnSpc>
              <a:spcBef>
                <a:spcPts val="0"/>
              </a:spcBef>
              <a:spcAft>
                <a:spcPts val="0"/>
              </a:spcAft>
              <a:buSzPts val="1400"/>
              <a:buChar char="-"/>
            </a:pPr>
            <a:r>
              <a:rPr lang="en"/>
              <a:t>Linear Servo ($99)</a:t>
            </a:r>
            <a:endParaRPr/>
          </a:p>
          <a:p>
            <a:pPr marL="1371600" lvl="2" indent="-317500" algn="l" rtl="0">
              <a:lnSpc>
                <a:spcPct val="90000"/>
              </a:lnSpc>
              <a:spcBef>
                <a:spcPts val="0"/>
              </a:spcBef>
              <a:spcAft>
                <a:spcPts val="0"/>
              </a:spcAft>
              <a:buSzPts val="1400"/>
              <a:buChar char="-"/>
            </a:pPr>
            <a:r>
              <a:rPr lang="en"/>
              <a:t>Max thrust capability of 48.9lbs (217.51N) each</a:t>
            </a:r>
            <a:endParaRPr/>
          </a:p>
          <a:p>
            <a:pPr marL="1371600" lvl="2" indent="-317500" algn="l" rtl="0">
              <a:lnSpc>
                <a:spcPct val="90000"/>
              </a:lnSpc>
              <a:spcBef>
                <a:spcPts val="0"/>
              </a:spcBef>
              <a:spcAft>
                <a:spcPts val="0"/>
              </a:spcAft>
              <a:buSzPts val="1400"/>
              <a:buChar char="-"/>
            </a:pPr>
            <a:r>
              <a:rPr lang="en"/>
              <a:t>2-3 needed for plate stability/angle adjustment </a:t>
            </a:r>
            <a:endParaRPr/>
          </a:p>
          <a:p>
            <a:pPr marL="1371600" lvl="2" indent="-317500" algn="l" rtl="0">
              <a:lnSpc>
                <a:spcPct val="90000"/>
              </a:lnSpc>
              <a:spcBef>
                <a:spcPts val="0"/>
              </a:spcBef>
              <a:spcAft>
                <a:spcPts val="0"/>
              </a:spcAft>
              <a:buSzPts val="1400"/>
              <a:buChar char="-"/>
            </a:pPr>
            <a:r>
              <a:rPr lang="en"/>
              <a:t>Sensitive to vibrations</a:t>
            </a:r>
            <a:endParaRPr/>
          </a:p>
        </p:txBody>
      </p:sp>
      <p:sp>
        <p:nvSpPr>
          <p:cNvPr id="303" name="Google Shape;303;p49"/>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304" name="Google Shape;304;p49"/>
          <p:cNvPicPr preferRelativeResize="0"/>
          <p:nvPr/>
        </p:nvPicPr>
        <p:blipFill>
          <a:blip r:embed="rId3">
            <a:alphaModFix/>
          </a:blip>
          <a:stretch>
            <a:fillRect/>
          </a:stretch>
        </p:blipFill>
        <p:spPr>
          <a:xfrm>
            <a:off x="5651988" y="924523"/>
            <a:ext cx="1900275" cy="1615225"/>
          </a:xfrm>
          <a:prstGeom prst="rect">
            <a:avLst/>
          </a:prstGeom>
          <a:noFill/>
          <a:ln>
            <a:noFill/>
          </a:ln>
        </p:spPr>
      </p:pic>
      <p:pic>
        <p:nvPicPr>
          <p:cNvPr id="305" name="Google Shape;305;p49"/>
          <p:cNvPicPr preferRelativeResize="0"/>
          <p:nvPr/>
        </p:nvPicPr>
        <p:blipFill>
          <a:blip r:embed="rId4">
            <a:alphaModFix/>
          </a:blip>
          <a:stretch>
            <a:fillRect/>
          </a:stretch>
        </p:blipFill>
        <p:spPr>
          <a:xfrm>
            <a:off x="5162250" y="2952974"/>
            <a:ext cx="3354424" cy="13414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Absolute Orientation IMU Sensor</a:t>
            </a:r>
            <a:endParaRPr/>
          </a:p>
        </p:txBody>
      </p:sp>
      <p:sp>
        <p:nvSpPr>
          <p:cNvPr id="311" name="Google Shape;311;p50"/>
          <p:cNvSpPr txBox="1">
            <a:spLocks noGrp="1"/>
          </p:cNvSpPr>
          <p:nvPr>
            <p:ph type="body" idx="2"/>
          </p:nvPr>
        </p:nvSpPr>
        <p:spPr>
          <a:xfrm>
            <a:off x="483575" y="783575"/>
            <a:ext cx="40593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b="1"/>
              <a:t>Purpose</a:t>
            </a:r>
            <a:r>
              <a:rPr lang="en"/>
              <a:t>: Verify the plate angle</a:t>
            </a:r>
            <a:endParaRPr/>
          </a:p>
          <a:p>
            <a:pPr marL="457200" lvl="0" indent="-317500" algn="l" rtl="0">
              <a:lnSpc>
                <a:spcPct val="90000"/>
              </a:lnSpc>
              <a:spcBef>
                <a:spcPts val="0"/>
              </a:spcBef>
              <a:spcAft>
                <a:spcPts val="0"/>
              </a:spcAft>
              <a:buSzPts val="1400"/>
              <a:buChar char="-"/>
            </a:pPr>
            <a:r>
              <a:rPr lang="en"/>
              <a:t>Senses orientation with respect to the force of gravity </a:t>
            </a:r>
            <a:endParaRPr/>
          </a:p>
          <a:p>
            <a:pPr marL="457200" lvl="0" indent="-317500" algn="l" rtl="0">
              <a:lnSpc>
                <a:spcPct val="90000"/>
              </a:lnSpc>
              <a:spcBef>
                <a:spcPts val="0"/>
              </a:spcBef>
              <a:spcAft>
                <a:spcPts val="0"/>
              </a:spcAft>
              <a:buSzPts val="1400"/>
              <a:buChar char="-"/>
            </a:pPr>
            <a:r>
              <a:rPr lang="en"/>
              <a:t>Precisely measure the angle of the plate </a:t>
            </a:r>
            <a:endParaRPr/>
          </a:p>
          <a:p>
            <a:pPr marL="914400" lvl="1" indent="-317500" algn="l" rtl="0">
              <a:lnSpc>
                <a:spcPct val="90000"/>
              </a:lnSpc>
              <a:spcBef>
                <a:spcPts val="0"/>
              </a:spcBef>
              <a:spcAft>
                <a:spcPts val="0"/>
              </a:spcAft>
              <a:buSzPts val="1400"/>
              <a:buChar char="-"/>
            </a:pPr>
            <a:r>
              <a:rPr lang="en"/>
              <a:t>1/16° accuracy</a:t>
            </a:r>
            <a:endParaRPr/>
          </a:p>
          <a:p>
            <a:pPr marL="457200" lvl="0" indent="-317500" algn="l" rtl="0">
              <a:lnSpc>
                <a:spcPct val="90000"/>
              </a:lnSpc>
              <a:spcBef>
                <a:spcPts val="0"/>
              </a:spcBef>
              <a:spcAft>
                <a:spcPts val="0"/>
              </a:spcAft>
              <a:buSzPts val="1400"/>
              <a:buChar char="-"/>
            </a:pPr>
            <a:r>
              <a:rPr lang="en"/>
              <a:t>Initial Proposition: Use 2</a:t>
            </a:r>
            <a:endParaRPr/>
          </a:p>
          <a:p>
            <a:pPr marL="914400" lvl="1" indent="-317500" algn="l" rtl="0">
              <a:lnSpc>
                <a:spcPct val="90000"/>
              </a:lnSpc>
              <a:spcBef>
                <a:spcPts val="0"/>
              </a:spcBef>
              <a:spcAft>
                <a:spcPts val="0"/>
              </a:spcAft>
              <a:buSzPts val="1400"/>
              <a:buChar char="-"/>
            </a:pPr>
            <a:r>
              <a:rPr lang="en"/>
              <a:t>Mechanically fix nozzle instead and use 1</a:t>
            </a:r>
            <a:endParaRPr/>
          </a:p>
          <a:p>
            <a:pPr marL="457200" lvl="0" indent="-317500" algn="l" rtl="0">
              <a:lnSpc>
                <a:spcPct val="90000"/>
              </a:lnSpc>
              <a:spcBef>
                <a:spcPts val="0"/>
              </a:spcBef>
              <a:spcAft>
                <a:spcPts val="0"/>
              </a:spcAft>
              <a:buSzPts val="1400"/>
              <a:buChar char="-"/>
            </a:pPr>
            <a:r>
              <a:rPr lang="en"/>
              <a:t>Pros:</a:t>
            </a:r>
            <a:endParaRPr/>
          </a:p>
          <a:p>
            <a:pPr marL="914400" lvl="1" indent="-317500" algn="l" rtl="0">
              <a:lnSpc>
                <a:spcPct val="90000"/>
              </a:lnSpc>
              <a:spcBef>
                <a:spcPts val="0"/>
              </a:spcBef>
              <a:spcAft>
                <a:spcPts val="0"/>
              </a:spcAft>
              <a:buSzPts val="1400"/>
              <a:buChar char="-"/>
            </a:pPr>
            <a:r>
              <a:rPr lang="en"/>
              <a:t>Cheap</a:t>
            </a:r>
            <a:endParaRPr/>
          </a:p>
          <a:p>
            <a:pPr marL="914400" lvl="1" indent="-317500" algn="l" rtl="0">
              <a:lnSpc>
                <a:spcPct val="90000"/>
              </a:lnSpc>
              <a:spcBef>
                <a:spcPts val="0"/>
              </a:spcBef>
              <a:spcAft>
                <a:spcPts val="0"/>
              </a:spcAft>
              <a:buSzPts val="1400"/>
              <a:buChar char="-"/>
            </a:pPr>
            <a:r>
              <a:rPr lang="en"/>
              <a:t>Great for remote angle adjustment/verification (Concept 2)</a:t>
            </a:r>
            <a:endParaRPr/>
          </a:p>
          <a:p>
            <a:pPr marL="457200" lvl="0" indent="-317500" algn="l" rtl="0">
              <a:lnSpc>
                <a:spcPct val="90000"/>
              </a:lnSpc>
              <a:spcBef>
                <a:spcPts val="0"/>
              </a:spcBef>
              <a:spcAft>
                <a:spcPts val="0"/>
              </a:spcAft>
              <a:buSzPts val="1400"/>
              <a:buChar char="-"/>
            </a:pPr>
            <a:r>
              <a:rPr lang="en"/>
              <a:t>Cons:</a:t>
            </a:r>
            <a:endParaRPr/>
          </a:p>
          <a:p>
            <a:pPr marL="914400" lvl="1" indent="-317500" algn="l" rtl="0">
              <a:lnSpc>
                <a:spcPct val="90000"/>
              </a:lnSpc>
              <a:spcBef>
                <a:spcPts val="0"/>
              </a:spcBef>
              <a:spcAft>
                <a:spcPts val="0"/>
              </a:spcAft>
              <a:buSzPts val="1400"/>
              <a:buChar char="-"/>
            </a:pPr>
            <a:r>
              <a:rPr lang="en"/>
              <a:t>Need to verify level of accuracy</a:t>
            </a:r>
            <a:endParaRPr/>
          </a:p>
          <a:p>
            <a:pPr marL="914400" lvl="1" indent="-317500" algn="l" rtl="0">
              <a:lnSpc>
                <a:spcPct val="90000"/>
              </a:lnSpc>
              <a:spcBef>
                <a:spcPts val="0"/>
              </a:spcBef>
              <a:spcAft>
                <a:spcPts val="0"/>
              </a:spcAft>
              <a:buSzPts val="1400"/>
              <a:buChar char="-"/>
            </a:pPr>
            <a:r>
              <a:rPr lang="en"/>
              <a:t>Pin availability on Arduino</a:t>
            </a:r>
            <a:endParaRPr/>
          </a:p>
          <a:p>
            <a:pPr marL="914400" lvl="1" indent="-317500" algn="l" rtl="0">
              <a:lnSpc>
                <a:spcPct val="90000"/>
              </a:lnSpc>
              <a:spcBef>
                <a:spcPts val="0"/>
              </a:spcBef>
              <a:spcAft>
                <a:spcPts val="0"/>
              </a:spcAft>
              <a:buSzPts val="1400"/>
              <a:buChar char="-"/>
            </a:pPr>
            <a:r>
              <a:rPr lang="en"/>
              <a:t>Potential for accuracy drift</a:t>
            </a:r>
            <a:endParaRPr/>
          </a:p>
        </p:txBody>
      </p:sp>
      <p:sp>
        <p:nvSpPr>
          <p:cNvPr id="312" name="Google Shape;312;p50"/>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13" name="Google Shape;313;p50"/>
          <p:cNvPicPr preferRelativeResize="0"/>
          <p:nvPr/>
        </p:nvPicPr>
        <p:blipFill>
          <a:blip r:embed="rId3">
            <a:alphaModFix/>
          </a:blip>
          <a:stretch>
            <a:fillRect/>
          </a:stretch>
        </p:blipFill>
        <p:spPr>
          <a:xfrm>
            <a:off x="5003150" y="870125"/>
            <a:ext cx="3081199" cy="2310900"/>
          </a:xfrm>
          <a:prstGeom prst="rect">
            <a:avLst/>
          </a:prstGeom>
          <a:noFill/>
          <a:ln>
            <a:noFill/>
          </a:ln>
        </p:spPr>
      </p:pic>
      <p:pic>
        <p:nvPicPr>
          <p:cNvPr id="314" name="Google Shape;314;p50"/>
          <p:cNvPicPr preferRelativeResize="0"/>
          <p:nvPr/>
        </p:nvPicPr>
        <p:blipFill>
          <a:blip r:embed="rId4">
            <a:alphaModFix/>
          </a:blip>
          <a:stretch>
            <a:fillRect/>
          </a:stretch>
        </p:blipFill>
        <p:spPr>
          <a:xfrm>
            <a:off x="5601301" y="3333996"/>
            <a:ext cx="1884899" cy="1414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1"/>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Project Website - Overview</a:t>
            </a:r>
            <a:endParaRPr/>
          </a:p>
        </p:txBody>
      </p:sp>
      <p:sp>
        <p:nvSpPr>
          <p:cNvPr id="320" name="Google Shape;320;p51"/>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21" name="Google Shape;321;p51"/>
          <p:cNvPicPr preferRelativeResize="0"/>
          <p:nvPr/>
        </p:nvPicPr>
        <p:blipFill>
          <a:blip r:embed="rId3">
            <a:alphaModFix/>
          </a:blip>
          <a:stretch>
            <a:fillRect/>
          </a:stretch>
        </p:blipFill>
        <p:spPr>
          <a:xfrm>
            <a:off x="4484196" y="1644875"/>
            <a:ext cx="4032475" cy="2614501"/>
          </a:xfrm>
          <a:prstGeom prst="rect">
            <a:avLst/>
          </a:prstGeom>
          <a:noFill/>
          <a:ln>
            <a:noFill/>
          </a:ln>
        </p:spPr>
      </p:pic>
      <p:sp>
        <p:nvSpPr>
          <p:cNvPr id="322" name="Google Shape;322;p51"/>
          <p:cNvSpPr txBox="1">
            <a:spLocks noGrp="1"/>
          </p:cNvSpPr>
          <p:nvPr>
            <p:ph type="body" idx="2"/>
          </p:nvPr>
        </p:nvSpPr>
        <p:spPr>
          <a:xfrm>
            <a:off x="483575" y="783575"/>
            <a:ext cx="4878600" cy="3475800"/>
          </a:xfrm>
          <a:prstGeom prst="rect">
            <a:avLst/>
          </a:prstGeom>
          <a:noFill/>
          <a:ln>
            <a:noFill/>
          </a:ln>
        </p:spPr>
        <p:txBody>
          <a:bodyPr spcFirstLastPara="1" wrap="square" lIns="68575" tIns="34275" rIns="68575" bIns="34275" anchor="t" anchorCtr="0">
            <a:normAutofit/>
          </a:bodyPr>
          <a:lstStyle/>
          <a:p>
            <a:pPr marL="457200" lvl="0" indent="0" algn="l" rtl="0">
              <a:lnSpc>
                <a:spcPct val="90000"/>
              </a:lnSpc>
              <a:spcBef>
                <a:spcPts val="0"/>
              </a:spcBef>
              <a:spcAft>
                <a:spcPts val="0"/>
              </a:spcAft>
              <a:buNone/>
            </a:pPr>
            <a:endParaRPr/>
          </a:p>
          <a:p>
            <a:pPr marL="457200" lvl="0" indent="-317500" algn="l" rtl="0">
              <a:lnSpc>
                <a:spcPct val="90000"/>
              </a:lnSpc>
              <a:spcBef>
                <a:spcPts val="1000"/>
              </a:spcBef>
              <a:spcAft>
                <a:spcPts val="0"/>
              </a:spcAft>
              <a:buSzPts val="1400"/>
              <a:buChar char="-"/>
            </a:pPr>
            <a:r>
              <a:rPr lang="en"/>
              <a:t>Includes general overviews of each project section</a:t>
            </a:r>
            <a:endParaRPr/>
          </a:p>
          <a:p>
            <a:pPr marL="914400" lvl="1" indent="-317500" algn="l" rtl="0">
              <a:lnSpc>
                <a:spcPct val="90000"/>
              </a:lnSpc>
              <a:spcBef>
                <a:spcPts val="0"/>
              </a:spcBef>
              <a:spcAft>
                <a:spcPts val="0"/>
              </a:spcAft>
              <a:buSzPts val="1400"/>
              <a:buChar char="-"/>
            </a:pPr>
            <a:r>
              <a:rPr lang="en"/>
              <a:t>Background information</a:t>
            </a:r>
            <a:endParaRPr/>
          </a:p>
          <a:p>
            <a:pPr marL="914400" lvl="1" indent="-317500" algn="l" rtl="0">
              <a:lnSpc>
                <a:spcPct val="90000"/>
              </a:lnSpc>
              <a:spcBef>
                <a:spcPts val="0"/>
              </a:spcBef>
              <a:spcAft>
                <a:spcPts val="0"/>
              </a:spcAft>
              <a:buSzPts val="1400"/>
              <a:buChar char="-"/>
            </a:pPr>
            <a:r>
              <a:rPr lang="en"/>
              <a:t>Design concept selection process</a:t>
            </a:r>
            <a:endParaRPr/>
          </a:p>
          <a:p>
            <a:pPr marL="914400" lvl="1" indent="-317500" algn="l" rtl="0">
              <a:lnSpc>
                <a:spcPct val="90000"/>
              </a:lnSpc>
              <a:spcBef>
                <a:spcPts val="0"/>
              </a:spcBef>
              <a:spcAft>
                <a:spcPts val="0"/>
              </a:spcAft>
              <a:buSzPts val="1400"/>
              <a:buChar char="-"/>
            </a:pPr>
            <a:r>
              <a:rPr lang="en"/>
              <a:t>Technical analysis</a:t>
            </a:r>
            <a:endParaRPr/>
          </a:p>
          <a:p>
            <a:pPr marL="914400" lvl="1" indent="-317500" algn="l" rtl="0">
              <a:lnSpc>
                <a:spcPct val="90000"/>
              </a:lnSpc>
              <a:spcBef>
                <a:spcPts val="0"/>
              </a:spcBef>
              <a:spcAft>
                <a:spcPts val="0"/>
              </a:spcAft>
              <a:buSzPts val="1400"/>
              <a:buChar char="-"/>
            </a:pPr>
            <a:r>
              <a:rPr lang="en"/>
              <a:t>Future steps to be taken</a:t>
            </a:r>
            <a:endParaRPr/>
          </a:p>
          <a:p>
            <a:pPr marL="0" lvl="0" indent="0" algn="l" rtl="0">
              <a:lnSpc>
                <a:spcPct val="90000"/>
              </a:lnSpc>
              <a:spcBef>
                <a:spcPts val="1000"/>
              </a:spcBef>
              <a:spcAft>
                <a:spcPts val="0"/>
              </a:spcAft>
              <a:buNone/>
            </a:pPr>
            <a:endParaRPr/>
          </a:p>
          <a:p>
            <a:pPr marL="457200" lvl="0" indent="-317500" algn="l" rtl="0">
              <a:lnSpc>
                <a:spcPct val="90000"/>
              </a:lnSpc>
              <a:spcBef>
                <a:spcPts val="1000"/>
              </a:spcBef>
              <a:spcAft>
                <a:spcPts val="0"/>
              </a:spcAft>
              <a:buSzPts val="1400"/>
              <a:buChar char="-"/>
            </a:pPr>
            <a:r>
              <a:rPr lang="en"/>
              <a:t>Will be updated continuously</a:t>
            </a:r>
            <a:endParaRPr/>
          </a:p>
          <a:p>
            <a:pPr marL="0" lvl="0" indent="0" algn="l" rtl="0">
              <a:lnSpc>
                <a:spcPct val="90000"/>
              </a:lnSpc>
              <a:spcBef>
                <a:spcPts val="1000"/>
              </a:spcBef>
              <a:spcAft>
                <a:spcPts val="0"/>
              </a:spcAft>
              <a:buNone/>
            </a:pPr>
            <a:endParaRPr/>
          </a:p>
          <a:p>
            <a:pPr marL="457200" lvl="0" indent="-317500" algn="l" rtl="0">
              <a:lnSpc>
                <a:spcPct val="90000"/>
              </a:lnSpc>
              <a:spcBef>
                <a:spcPts val="1000"/>
              </a:spcBef>
              <a:spcAft>
                <a:spcPts val="0"/>
              </a:spcAft>
              <a:buSzPts val="1400"/>
              <a:buChar char="-"/>
            </a:pPr>
            <a:r>
              <a:rPr lang="en"/>
              <a:t>Website: </a:t>
            </a:r>
            <a:r>
              <a:rPr lang="en" u="sng">
                <a:solidFill>
                  <a:schemeClr val="hlink"/>
                </a:solidFill>
                <a:hlinkClick r:id="rId4"/>
              </a:rPr>
              <a:t>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484769" y="273845"/>
            <a:ext cx="8031900" cy="5511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Next Steps</a:t>
            </a:r>
            <a:endParaRPr/>
          </a:p>
        </p:txBody>
      </p:sp>
      <p:sp>
        <p:nvSpPr>
          <p:cNvPr id="328" name="Google Shape;328;p52"/>
          <p:cNvSpPr txBox="1">
            <a:spLocks noGrp="1"/>
          </p:cNvSpPr>
          <p:nvPr>
            <p:ph type="body" idx="2"/>
          </p:nvPr>
        </p:nvSpPr>
        <p:spPr>
          <a:xfrm>
            <a:off x="329275" y="1117050"/>
            <a:ext cx="4371000" cy="2909400"/>
          </a:xfrm>
          <a:prstGeom prst="rect">
            <a:avLst/>
          </a:prstGeom>
        </p:spPr>
        <p:txBody>
          <a:bodyPr spcFirstLastPara="1" wrap="square" lIns="68575" tIns="34275" rIns="68575" bIns="34275" anchor="t" anchorCtr="0">
            <a:normAutofit/>
          </a:bodyPr>
          <a:lstStyle/>
          <a:p>
            <a:pPr marL="457200" lvl="0" indent="-317500" algn="l" rtl="0">
              <a:spcBef>
                <a:spcPts val="800"/>
              </a:spcBef>
              <a:spcAft>
                <a:spcPts val="0"/>
              </a:spcAft>
              <a:buSzPts val="1400"/>
              <a:buChar char="-"/>
            </a:pPr>
            <a:r>
              <a:rPr lang="en"/>
              <a:t>Currently limited to one pressure transducer</a:t>
            </a:r>
            <a:endParaRPr/>
          </a:p>
          <a:p>
            <a:pPr marL="457200" lvl="0" indent="-317500" algn="l" rtl="0">
              <a:spcBef>
                <a:spcPts val="0"/>
              </a:spcBef>
              <a:spcAft>
                <a:spcPts val="0"/>
              </a:spcAft>
              <a:buSzPts val="1400"/>
              <a:buChar char="-"/>
            </a:pPr>
            <a:r>
              <a:rPr lang="en"/>
              <a:t>Consider implementing a regulator to set the reservoir pressure, control mass flow rate</a:t>
            </a:r>
            <a:endParaRPr/>
          </a:p>
          <a:p>
            <a:pPr marL="914400" lvl="1" indent="-317500" algn="l" rtl="0">
              <a:spcBef>
                <a:spcPts val="0"/>
              </a:spcBef>
              <a:spcAft>
                <a:spcPts val="0"/>
              </a:spcAft>
              <a:buSzPts val="1400"/>
              <a:buChar char="-"/>
            </a:pPr>
            <a:r>
              <a:rPr lang="en"/>
              <a:t>Lowering reservoir → lower the stagnation pressure → reduce vibrations on the plate</a:t>
            </a:r>
            <a:endParaRPr/>
          </a:p>
          <a:p>
            <a:pPr marL="1371600" lvl="2" indent="-317500" algn="l" rtl="0">
              <a:spcBef>
                <a:spcPts val="0"/>
              </a:spcBef>
              <a:spcAft>
                <a:spcPts val="0"/>
              </a:spcAft>
              <a:buSzPts val="1400"/>
              <a:buChar char="-"/>
            </a:pPr>
            <a:r>
              <a:rPr lang="en"/>
              <a:t>Design consideration for the actuators</a:t>
            </a:r>
            <a:endParaRPr/>
          </a:p>
          <a:p>
            <a:pPr marL="457200" lvl="0" indent="-317500" algn="l" rtl="0">
              <a:spcBef>
                <a:spcPts val="0"/>
              </a:spcBef>
              <a:spcAft>
                <a:spcPts val="0"/>
              </a:spcAft>
              <a:buSzPts val="1400"/>
              <a:buChar char="-"/>
            </a:pPr>
            <a:r>
              <a:rPr lang="en"/>
              <a:t>Obtain data with one transducer, show significant results, budget for more </a:t>
            </a:r>
            <a:endParaRPr/>
          </a:p>
          <a:p>
            <a:pPr marL="457200" lvl="0" indent="0" algn="l" rtl="0">
              <a:spcBef>
                <a:spcPts val="800"/>
              </a:spcBef>
              <a:spcAft>
                <a:spcPts val="0"/>
              </a:spcAft>
              <a:buNone/>
            </a:pPr>
            <a:endParaRPr/>
          </a:p>
        </p:txBody>
      </p:sp>
      <p:pic>
        <p:nvPicPr>
          <p:cNvPr id="329" name="Google Shape;329;p52"/>
          <p:cNvPicPr preferRelativeResize="0"/>
          <p:nvPr/>
        </p:nvPicPr>
        <p:blipFill rotWithShape="1">
          <a:blip r:embed="rId3">
            <a:alphaModFix/>
          </a:blip>
          <a:srcRect l="18595" r="15835"/>
          <a:stretch/>
        </p:blipFill>
        <p:spPr>
          <a:xfrm>
            <a:off x="4873800" y="1189875"/>
            <a:ext cx="3153075" cy="252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p:nvPr/>
        </p:nvSpPr>
        <p:spPr>
          <a:xfrm>
            <a:off x="6684750" y="2994550"/>
            <a:ext cx="1972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Saira Condensed"/>
                <a:ea typeface="Saira Condensed"/>
                <a:cs typeface="Saira Condensed"/>
                <a:sym typeface="Saira Condensed"/>
              </a:rPr>
              <a:t>QUESTIONS?</a:t>
            </a:r>
            <a:endParaRPr sz="2900">
              <a:solidFill>
                <a:schemeClr val="lt1"/>
              </a:solidFill>
              <a:latin typeface="Saira Condensed"/>
              <a:ea typeface="Saira Condensed"/>
              <a:cs typeface="Saira Condensed"/>
              <a:sym typeface="Saira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Overview</a:t>
            </a:r>
            <a:endParaRPr/>
          </a:p>
        </p:txBody>
      </p:sp>
      <p:sp>
        <p:nvSpPr>
          <p:cNvPr id="194" name="Google Shape;194;p38"/>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a:t>Phase 1 Summary</a:t>
            </a:r>
            <a:endParaRPr/>
          </a:p>
          <a:p>
            <a:pPr marL="457200" lvl="0" indent="-317500" algn="l" rtl="0">
              <a:lnSpc>
                <a:spcPct val="90000"/>
              </a:lnSpc>
              <a:spcBef>
                <a:spcPts val="0"/>
              </a:spcBef>
              <a:spcAft>
                <a:spcPts val="0"/>
              </a:spcAft>
              <a:buSzPts val="1400"/>
              <a:buAutoNum type="arabicParenR"/>
            </a:pPr>
            <a:r>
              <a:rPr lang="en"/>
              <a:t>Motivation</a:t>
            </a:r>
            <a:endParaRPr/>
          </a:p>
          <a:p>
            <a:pPr marL="457200" lvl="0" indent="-317500" algn="l" rtl="0">
              <a:lnSpc>
                <a:spcPct val="90000"/>
              </a:lnSpc>
              <a:spcBef>
                <a:spcPts val="0"/>
              </a:spcBef>
              <a:spcAft>
                <a:spcPts val="0"/>
              </a:spcAft>
              <a:buSzPts val="1400"/>
              <a:buAutoNum type="arabicParenR"/>
            </a:pPr>
            <a:r>
              <a:rPr lang="en"/>
              <a:t>Problem Statement and Current Methods</a:t>
            </a:r>
            <a:endParaRPr/>
          </a:p>
          <a:p>
            <a:pPr marL="0" lvl="0" indent="0" algn="l" rtl="0">
              <a:lnSpc>
                <a:spcPct val="90000"/>
              </a:lnSpc>
              <a:spcBef>
                <a:spcPts val="0"/>
              </a:spcBef>
              <a:spcAft>
                <a:spcPts val="0"/>
              </a:spcAft>
              <a:buNone/>
            </a:pPr>
            <a:r>
              <a:rPr lang="en"/>
              <a:t>Phase 2</a:t>
            </a:r>
            <a:endParaRPr/>
          </a:p>
          <a:p>
            <a:pPr marL="457200" lvl="0" indent="-317500" algn="l" rtl="0">
              <a:lnSpc>
                <a:spcPct val="90000"/>
              </a:lnSpc>
              <a:spcBef>
                <a:spcPts val="0"/>
              </a:spcBef>
              <a:spcAft>
                <a:spcPts val="0"/>
              </a:spcAft>
              <a:buSzPts val="1400"/>
              <a:buAutoNum type="arabicParenR"/>
            </a:pPr>
            <a:r>
              <a:rPr lang="en"/>
              <a:t>Concept Models  </a:t>
            </a:r>
            <a:endParaRPr/>
          </a:p>
          <a:p>
            <a:pPr marL="457200" lvl="0" indent="-317500" algn="l" rtl="0">
              <a:lnSpc>
                <a:spcPct val="90000"/>
              </a:lnSpc>
              <a:spcBef>
                <a:spcPts val="0"/>
              </a:spcBef>
              <a:spcAft>
                <a:spcPts val="0"/>
              </a:spcAft>
              <a:buSzPts val="1400"/>
              <a:buAutoNum type="arabicParenR"/>
            </a:pPr>
            <a:r>
              <a:rPr lang="en"/>
              <a:t>Technical Analysis</a:t>
            </a:r>
            <a:endParaRPr/>
          </a:p>
          <a:p>
            <a:pPr marL="914400" lvl="1" indent="-317500" algn="l" rtl="0">
              <a:lnSpc>
                <a:spcPct val="90000"/>
              </a:lnSpc>
              <a:spcBef>
                <a:spcPts val="0"/>
              </a:spcBef>
              <a:spcAft>
                <a:spcPts val="0"/>
              </a:spcAft>
              <a:buSzPts val="1400"/>
              <a:buAutoNum type="alphaLcParenR"/>
            </a:pPr>
            <a:r>
              <a:rPr lang="en"/>
              <a:t>Current Analysis</a:t>
            </a:r>
            <a:endParaRPr/>
          </a:p>
          <a:p>
            <a:pPr marL="914400" lvl="1" indent="-317500" algn="l" rtl="0">
              <a:lnSpc>
                <a:spcPct val="90000"/>
              </a:lnSpc>
              <a:spcBef>
                <a:spcPts val="0"/>
              </a:spcBef>
              <a:spcAft>
                <a:spcPts val="0"/>
              </a:spcAft>
              <a:buSzPts val="1400"/>
              <a:buAutoNum type="alphaLcParenR"/>
            </a:pPr>
            <a:r>
              <a:rPr lang="en"/>
              <a:t>Future Analysis</a:t>
            </a:r>
            <a:endParaRPr/>
          </a:p>
          <a:p>
            <a:pPr marL="457200" lvl="0" indent="-317500" algn="l" rtl="0">
              <a:lnSpc>
                <a:spcPct val="90000"/>
              </a:lnSpc>
              <a:spcBef>
                <a:spcPts val="0"/>
              </a:spcBef>
              <a:spcAft>
                <a:spcPts val="0"/>
              </a:spcAft>
              <a:buSzPts val="1400"/>
              <a:buAutoNum type="arabicParenR"/>
            </a:pPr>
            <a:r>
              <a:rPr lang="en"/>
              <a:t>Component Specification</a:t>
            </a:r>
            <a:endParaRPr/>
          </a:p>
          <a:p>
            <a:pPr marL="914400" lvl="1" indent="-317500" algn="l" rtl="0">
              <a:lnSpc>
                <a:spcPct val="90000"/>
              </a:lnSpc>
              <a:spcBef>
                <a:spcPts val="0"/>
              </a:spcBef>
              <a:spcAft>
                <a:spcPts val="0"/>
              </a:spcAft>
              <a:buSzPts val="1400"/>
              <a:buAutoNum type="alphaLcParenR"/>
            </a:pPr>
            <a:r>
              <a:rPr lang="en"/>
              <a:t>Linear Actuators</a:t>
            </a:r>
            <a:endParaRPr/>
          </a:p>
          <a:p>
            <a:pPr marL="914400" lvl="1" indent="-317500" algn="l" rtl="0">
              <a:lnSpc>
                <a:spcPct val="90000"/>
              </a:lnSpc>
              <a:spcBef>
                <a:spcPts val="0"/>
              </a:spcBef>
              <a:spcAft>
                <a:spcPts val="0"/>
              </a:spcAft>
              <a:buSzPts val="1400"/>
              <a:buAutoNum type="alphaLcParenR"/>
            </a:pPr>
            <a:r>
              <a:rPr lang="en"/>
              <a:t>Sensors</a:t>
            </a:r>
            <a:endParaRPr/>
          </a:p>
          <a:p>
            <a:pPr marL="457200" lvl="0" indent="-317500" algn="l" rtl="0">
              <a:lnSpc>
                <a:spcPct val="90000"/>
              </a:lnSpc>
              <a:spcBef>
                <a:spcPts val="0"/>
              </a:spcBef>
              <a:spcAft>
                <a:spcPts val="0"/>
              </a:spcAft>
              <a:buSzPts val="1400"/>
              <a:buAutoNum type="arabicParenR"/>
            </a:pPr>
            <a:r>
              <a:rPr lang="en"/>
              <a:t>Project Website</a:t>
            </a:r>
            <a:endParaRPr/>
          </a:p>
          <a:p>
            <a:pPr marL="457200" lvl="0" indent="-317500" algn="l" rtl="0">
              <a:lnSpc>
                <a:spcPct val="90000"/>
              </a:lnSpc>
              <a:spcBef>
                <a:spcPts val="0"/>
              </a:spcBef>
              <a:spcAft>
                <a:spcPts val="0"/>
              </a:spcAft>
              <a:buSzPts val="1400"/>
              <a:buAutoNum type="arabicParenR"/>
            </a:pPr>
            <a:r>
              <a:rPr lang="en"/>
              <a:t>Next Steps</a:t>
            </a:r>
            <a:endParaRPr/>
          </a:p>
          <a:p>
            <a:pPr marL="457200" lvl="0" indent="-317500" algn="l" rtl="0">
              <a:lnSpc>
                <a:spcPct val="90000"/>
              </a:lnSpc>
              <a:spcBef>
                <a:spcPts val="0"/>
              </a:spcBef>
              <a:spcAft>
                <a:spcPts val="0"/>
              </a:spcAft>
              <a:buSzPts val="1400"/>
              <a:buAutoNum type="arabicParenR"/>
            </a:pPr>
            <a:r>
              <a:rPr lang="en"/>
              <a:t>Questions and Answers</a:t>
            </a:r>
            <a:endParaRPr/>
          </a:p>
          <a:p>
            <a:pPr marL="45720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b="1"/>
          </a:p>
        </p:txBody>
      </p:sp>
      <p:sp>
        <p:nvSpPr>
          <p:cNvPr id="195" name="Google Shape;195;p3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9"/>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Motivation</a:t>
            </a:r>
            <a:endParaRPr/>
          </a:p>
        </p:txBody>
      </p:sp>
      <p:sp>
        <p:nvSpPr>
          <p:cNvPr id="201" name="Google Shape;201;p39"/>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a:t>When landing vehicles (rockets, planes, helicopters, etc) on the ground surface (of any planet), the exhaust can react violently with uncontrolled ground surfaces leading to: </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Loss of visibility</a:t>
            </a:r>
            <a:endParaRPr/>
          </a:p>
          <a:p>
            <a:pPr marL="914400" lvl="0" indent="-317500" algn="l" rtl="0">
              <a:lnSpc>
                <a:spcPct val="90000"/>
              </a:lnSpc>
              <a:spcBef>
                <a:spcPts val="0"/>
              </a:spcBef>
              <a:spcAft>
                <a:spcPts val="0"/>
              </a:spcAft>
              <a:buSzPts val="1400"/>
              <a:buAutoNum type="arabicParenR"/>
            </a:pPr>
            <a:r>
              <a:rPr lang="en"/>
              <a:t>Increased risk of damage to aircraft, mission critical instrumentation, etc.</a:t>
            </a:r>
            <a:endParaRPr/>
          </a:p>
          <a:p>
            <a:pPr marL="914400" lvl="0" indent="-317500" algn="l" rtl="0">
              <a:lnSpc>
                <a:spcPct val="90000"/>
              </a:lnSpc>
              <a:spcBef>
                <a:spcPts val="0"/>
              </a:spcBef>
              <a:spcAft>
                <a:spcPts val="0"/>
              </a:spcAft>
              <a:buSzPts val="1400"/>
              <a:buAutoNum type="arabicParenR"/>
            </a:pPr>
            <a:r>
              <a:rPr lang="en"/>
              <a:t>Uneven landing surfaces (flow creates craters)</a:t>
            </a:r>
            <a:endParaRPr/>
          </a:p>
          <a:p>
            <a:pPr marL="0" lvl="0" indent="0" algn="l" rtl="0">
              <a:spcBef>
                <a:spcPts val="0"/>
              </a:spcBef>
              <a:spcAft>
                <a:spcPts val="0"/>
              </a:spcAft>
              <a:buNone/>
            </a:pPr>
            <a:endParaRPr/>
          </a:p>
          <a:p>
            <a:pPr marL="0" lvl="0" indent="0" algn="l" rtl="0">
              <a:spcBef>
                <a:spcPts val="0"/>
              </a:spcBef>
              <a:spcAft>
                <a:spcPts val="0"/>
              </a:spcAft>
              <a:buNone/>
            </a:pPr>
            <a:r>
              <a:rPr lang="en"/>
              <a:t>There is no effective method of modeling the problem experimentally. Because of this, the accuracy of CFD models on this subject is unknown. This project aims to fill that space in our understanding as well as provide more precise CFD models.</a:t>
            </a:r>
            <a:endParaRPr/>
          </a:p>
          <a:p>
            <a:pPr marL="0" lvl="0" indent="0" algn="l" rtl="0">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Safer landings for future vehicles on Earth and in space. </a:t>
            </a:r>
            <a:endParaRPr/>
          </a:p>
          <a:p>
            <a:pPr marL="914400" lvl="0" indent="-317500" algn="l" rtl="0">
              <a:lnSpc>
                <a:spcPct val="90000"/>
              </a:lnSpc>
              <a:spcBef>
                <a:spcPts val="0"/>
              </a:spcBef>
              <a:spcAft>
                <a:spcPts val="0"/>
              </a:spcAft>
              <a:buSzPts val="1400"/>
              <a:buAutoNum type="arabicParenR"/>
            </a:pPr>
            <a:r>
              <a:rPr lang="en"/>
              <a:t>Prevent mission failures due to avoidable landing hazards. </a:t>
            </a:r>
            <a:endParaRPr/>
          </a:p>
          <a:p>
            <a:pPr marL="914400" lvl="0" indent="-317500" algn="l" rtl="0">
              <a:lnSpc>
                <a:spcPct val="90000"/>
              </a:lnSpc>
              <a:spcBef>
                <a:spcPts val="0"/>
              </a:spcBef>
              <a:spcAft>
                <a:spcPts val="0"/>
              </a:spcAft>
              <a:buSzPts val="1400"/>
              <a:buAutoNum type="arabicParenR"/>
            </a:pPr>
            <a:r>
              <a:rPr lang="en"/>
              <a:t>Allow for more complex missions and landing sequences. </a:t>
            </a:r>
            <a:endParaRPr/>
          </a:p>
        </p:txBody>
      </p:sp>
      <p:sp>
        <p:nvSpPr>
          <p:cNvPr id="202" name="Google Shape;202;p39"/>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03" name="Google Shape;203;p39"/>
          <p:cNvPicPr preferRelativeResize="0"/>
          <p:nvPr/>
        </p:nvPicPr>
        <p:blipFill>
          <a:blip r:embed="rId3">
            <a:alphaModFix/>
          </a:blip>
          <a:stretch>
            <a:fillRect/>
          </a:stretch>
        </p:blipFill>
        <p:spPr>
          <a:xfrm>
            <a:off x="6228244" y="2703394"/>
            <a:ext cx="2515599" cy="185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0"/>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Problem Statement and Current Methods </a:t>
            </a:r>
            <a:endParaRPr/>
          </a:p>
        </p:txBody>
      </p:sp>
      <p:sp>
        <p:nvSpPr>
          <p:cNvPr id="209" name="Google Shape;209;p40"/>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10" name="Google Shape;210;p40"/>
          <p:cNvPicPr preferRelativeResize="0"/>
          <p:nvPr/>
        </p:nvPicPr>
        <p:blipFill>
          <a:blip r:embed="rId3">
            <a:alphaModFix/>
          </a:blip>
          <a:stretch>
            <a:fillRect/>
          </a:stretch>
        </p:blipFill>
        <p:spPr>
          <a:xfrm>
            <a:off x="703575" y="1077207"/>
            <a:ext cx="2687300" cy="2989074"/>
          </a:xfrm>
          <a:prstGeom prst="rect">
            <a:avLst/>
          </a:prstGeom>
          <a:noFill/>
          <a:ln>
            <a:noFill/>
          </a:ln>
        </p:spPr>
      </p:pic>
      <p:sp>
        <p:nvSpPr>
          <p:cNvPr id="211" name="Google Shape;211;p40"/>
          <p:cNvSpPr txBox="1"/>
          <p:nvPr/>
        </p:nvSpPr>
        <p:spPr>
          <a:xfrm>
            <a:off x="734875" y="4169263"/>
            <a:ext cx="26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Previous Team’s Plate Design</a:t>
            </a:r>
            <a:endParaRPr>
              <a:latin typeface="IBM Plex Sans"/>
              <a:ea typeface="IBM Plex Sans"/>
              <a:cs typeface="IBM Plex Sans"/>
              <a:sym typeface="IBM Plex Sans"/>
            </a:endParaRPr>
          </a:p>
        </p:txBody>
      </p:sp>
      <p:sp>
        <p:nvSpPr>
          <p:cNvPr id="212" name="Google Shape;212;p40"/>
          <p:cNvSpPr txBox="1"/>
          <p:nvPr/>
        </p:nvSpPr>
        <p:spPr>
          <a:xfrm>
            <a:off x="3619800" y="1100238"/>
            <a:ext cx="5046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Goal: To design an experimental setup to model sonic plumes at conditions similar to those on the Moon or Mars.</a:t>
            </a: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a:p>
            <a:pPr marL="0" lvl="0" indent="0" algn="l" rtl="0">
              <a:spcBef>
                <a:spcPts val="0"/>
              </a:spcBef>
              <a:spcAft>
                <a:spcPts val="0"/>
              </a:spcAft>
              <a:buNone/>
            </a:pPr>
            <a:r>
              <a:rPr lang="en">
                <a:latin typeface="IBM Plex Sans"/>
                <a:ea typeface="IBM Plex Sans"/>
                <a:cs typeface="IBM Plex Sans"/>
                <a:sym typeface="IBM Plex Sans"/>
              </a:rPr>
              <a:t>Previous Shortcomings/ targets for new design:</a:t>
            </a:r>
            <a:endParaRPr>
              <a:latin typeface="IBM Plex Sans"/>
              <a:ea typeface="IBM Plex Sans"/>
              <a:cs typeface="IBM Plex Sans"/>
              <a:sym typeface="IBM Plex Sans"/>
            </a:endParaRPr>
          </a:p>
          <a:p>
            <a:pPr marL="0" lvl="0" indent="0" algn="l" rtl="0">
              <a:spcBef>
                <a:spcPts val="0"/>
              </a:spcBef>
              <a:spcAft>
                <a:spcPts val="0"/>
              </a:spcAft>
              <a:buNone/>
            </a:pPr>
            <a:r>
              <a:rPr lang="en">
                <a:latin typeface="IBM Plex Sans"/>
                <a:ea typeface="IBM Plex Sans"/>
                <a:cs typeface="IBM Plex Sans"/>
                <a:sym typeface="IBM Plex Sans"/>
              </a:rPr>
              <a:t> </a:t>
            </a:r>
            <a:endParaRPr>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Data Acquisition</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Integrated data collection system</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Emphasis on accuracy</a:t>
            </a: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Plate Adjustment</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Variable plate angle</a:t>
            </a: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Speed of adjustment during testing </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Minimize opening/closing of shock tunnel</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Remote control capabilities</a:t>
            </a: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Plate Stability</a:t>
            </a:r>
            <a:endParaRPr>
              <a:solidFill>
                <a:schemeClr val="dk1"/>
              </a:solidFill>
              <a:latin typeface="IBM Plex Sans"/>
              <a:ea typeface="IBM Plex Sans"/>
              <a:cs typeface="IBM Plex Sans"/>
              <a:sym typeface="IBM Plex Sans"/>
            </a:endParaRPr>
          </a:p>
          <a:p>
            <a:pPr marL="914400" lvl="0" indent="-317500" algn="l" rtl="0">
              <a:lnSpc>
                <a:spcPct val="90000"/>
              </a:lnSpc>
              <a:spcBef>
                <a:spcPts val="0"/>
              </a:spcBef>
              <a:spcAft>
                <a:spcPts val="0"/>
              </a:spcAft>
              <a:buClr>
                <a:schemeClr val="dk1"/>
              </a:buClr>
              <a:buSzPts val="1400"/>
              <a:buFont typeface="IBM Plex Sans"/>
              <a:buChar char="-"/>
            </a:pPr>
            <a:r>
              <a:rPr lang="en">
                <a:solidFill>
                  <a:schemeClr val="dk1"/>
                </a:solidFill>
                <a:latin typeface="IBM Plex Sans"/>
                <a:ea typeface="IBM Plex Sans"/>
                <a:cs typeface="IBM Plex Sans"/>
                <a:sym typeface="IBM Plex Sans"/>
              </a:rPr>
              <a:t>Reduce vibrations and improve consistency</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Phase 2: Concept 1</a:t>
            </a:r>
            <a:endParaRPr/>
          </a:p>
        </p:txBody>
      </p:sp>
      <p:sp>
        <p:nvSpPr>
          <p:cNvPr id="218" name="Google Shape;218;p41"/>
          <p:cNvSpPr txBox="1">
            <a:spLocks noGrp="1"/>
          </p:cNvSpPr>
          <p:nvPr>
            <p:ph type="body" idx="2"/>
          </p:nvPr>
        </p:nvSpPr>
        <p:spPr>
          <a:xfrm>
            <a:off x="484775" y="783575"/>
            <a:ext cx="4934400" cy="3777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1600">
                <a:solidFill>
                  <a:srgbClr val="000000"/>
                </a:solidFill>
              </a:rPr>
              <a:t>Manual angle setting with remote height variation</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Utilizes a pin to mechanically lock the plate in position, while linear actuators can be used to adjust height.</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Pro’s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Consistent, discrete angles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Design simplicity </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Ease of height adjustment</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IMU sensor not needed</a:t>
            </a: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Con’s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Angle must be changed manually</a:t>
            </a: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p:txBody>
      </p:sp>
      <p:sp>
        <p:nvSpPr>
          <p:cNvPr id="219" name="Google Shape;219;p41"/>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20" name="Google Shape;220;p41"/>
          <p:cNvPicPr preferRelativeResize="0"/>
          <p:nvPr/>
        </p:nvPicPr>
        <p:blipFill>
          <a:blip r:embed="rId3">
            <a:alphaModFix/>
          </a:blip>
          <a:stretch>
            <a:fillRect/>
          </a:stretch>
        </p:blipFill>
        <p:spPr>
          <a:xfrm>
            <a:off x="5491000" y="783575"/>
            <a:ext cx="2961215" cy="3777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2"/>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Phase 2: Concept 2</a:t>
            </a:r>
            <a:endParaRPr/>
          </a:p>
        </p:txBody>
      </p:sp>
      <p:sp>
        <p:nvSpPr>
          <p:cNvPr id="226" name="Google Shape;226;p42"/>
          <p:cNvSpPr txBox="1">
            <a:spLocks noGrp="1"/>
          </p:cNvSpPr>
          <p:nvPr>
            <p:ph type="body" idx="2"/>
          </p:nvPr>
        </p:nvSpPr>
        <p:spPr>
          <a:xfrm>
            <a:off x="483575" y="783575"/>
            <a:ext cx="5262000" cy="3777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1600">
                <a:solidFill>
                  <a:srgbClr val="000000"/>
                </a:solidFill>
              </a:rPr>
              <a:t>Actuating angle setting and height variation</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Utilizes one set of linear actuators to adjust angle and another set for height adjustment</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Pro’s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Ease of height/angle adjustment</a:t>
            </a: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Con’s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Requires additional components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Potential loss of consistency/accuracy</a:t>
            </a: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p:txBody>
      </p:sp>
      <p:sp>
        <p:nvSpPr>
          <p:cNvPr id="227" name="Google Shape;227;p42"/>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28" name="Google Shape;228;p42"/>
          <p:cNvPicPr preferRelativeResize="0"/>
          <p:nvPr/>
        </p:nvPicPr>
        <p:blipFill>
          <a:blip r:embed="rId3">
            <a:alphaModFix/>
          </a:blip>
          <a:stretch>
            <a:fillRect/>
          </a:stretch>
        </p:blipFill>
        <p:spPr>
          <a:xfrm>
            <a:off x="6040825" y="883583"/>
            <a:ext cx="2425440" cy="35778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Phase 2: Concept 3</a:t>
            </a:r>
            <a:endParaRPr/>
          </a:p>
        </p:txBody>
      </p:sp>
      <p:sp>
        <p:nvSpPr>
          <p:cNvPr id="234" name="Google Shape;234;p43"/>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0"/>
              </a:spcBef>
              <a:spcAft>
                <a:spcPts val="0"/>
              </a:spcAft>
              <a:buNone/>
            </a:pPr>
            <a:r>
              <a:rPr lang="en" sz="1600">
                <a:solidFill>
                  <a:srgbClr val="000000"/>
                </a:solidFill>
              </a:rPr>
              <a:t>Remote angle variation</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Utilizes belts and motors to move the angle of</a:t>
            </a: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the plate</a:t>
            </a:r>
            <a:endParaRPr sz="1600">
              <a:solidFill>
                <a:srgbClr val="000000"/>
              </a:solidFill>
            </a:endParaRPr>
          </a:p>
          <a:p>
            <a:pPr marL="4572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Pro’s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Precision angle movement</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Remote angle movement</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a:p>
            <a:pPr marL="457200" lvl="0" indent="0" algn="l" rtl="0">
              <a:lnSpc>
                <a:spcPct val="100000"/>
              </a:lnSpc>
              <a:spcBef>
                <a:spcPts val="0"/>
              </a:spcBef>
              <a:spcAft>
                <a:spcPts val="0"/>
              </a:spcAft>
              <a:buNone/>
            </a:pPr>
            <a:r>
              <a:rPr lang="en" sz="1600">
                <a:solidFill>
                  <a:srgbClr val="000000"/>
                </a:solidFill>
              </a:rPr>
              <a:t>Con’s</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Angle cannot be easily measure</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Potential loss of accuracy</a:t>
            </a:r>
            <a:endParaRPr sz="1600">
              <a:solidFill>
                <a:srgbClr val="000000"/>
              </a:solidFill>
            </a:endParaRPr>
          </a:p>
          <a:p>
            <a:pPr marL="914400" lvl="0" indent="-330200" algn="l" rtl="0">
              <a:lnSpc>
                <a:spcPct val="100000"/>
              </a:lnSpc>
              <a:spcBef>
                <a:spcPts val="0"/>
              </a:spcBef>
              <a:spcAft>
                <a:spcPts val="0"/>
              </a:spcAft>
              <a:buClr>
                <a:srgbClr val="000000"/>
              </a:buClr>
              <a:buSzPts val="1600"/>
              <a:buChar char="▪"/>
            </a:pPr>
            <a:r>
              <a:rPr lang="en" sz="1600">
                <a:solidFill>
                  <a:srgbClr val="000000"/>
                </a:solidFill>
              </a:rPr>
              <a:t>Height cannot be changed</a:t>
            </a:r>
            <a:endParaRPr sz="1600">
              <a:solidFill>
                <a:srgbClr val="000000"/>
              </a:solidFill>
            </a:endParaRPr>
          </a:p>
          <a:p>
            <a:pPr marL="1371600" lvl="0" indent="0" algn="l" rtl="0">
              <a:lnSpc>
                <a:spcPct val="100000"/>
              </a:lnSpc>
              <a:spcBef>
                <a:spcPts val="0"/>
              </a:spcBef>
              <a:spcAft>
                <a:spcPts val="0"/>
              </a:spcAft>
              <a:buNone/>
            </a:pPr>
            <a:endParaRPr sz="1600">
              <a:solidFill>
                <a:srgbClr val="000000"/>
              </a:solidFill>
            </a:endParaRPr>
          </a:p>
          <a:p>
            <a:pPr marL="914400" lvl="0" indent="0" algn="l" rtl="0">
              <a:lnSpc>
                <a:spcPct val="90000"/>
              </a:lnSpc>
              <a:spcBef>
                <a:spcPts val="0"/>
              </a:spcBef>
              <a:spcAft>
                <a:spcPts val="0"/>
              </a:spcAft>
              <a:buNone/>
            </a:pPr>
            <a:endParaRPr/>
          </a:p>
        </p:txBody>
      </p:sp>
      <p:sp>
        <p:nvSpPr>
          <p:cNvPr id="235" name="Google Shape;235;p43"/>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36" name="Google Shape;236;p43"/>
          <p:cNvPicPr preferRelativeResize="0"/>
          <p:nvPr/>
        </p:nvPicPr>
        <p:blipFill>
          <a:blip r:embed="rId3">
            <a:alphaModFix/>
          </a:blip>
          <a:stretch>
            <a:fillRect/>
          </a:stretch>
        </p:blipFill>
        <p:spPr>
          <a:xfrm>
            <a:off x="5233925" y="1262600"/>
            <a:ext cx="3357550" cy="2819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4"/>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Current Overview</a:t>
            </a:r>
            <a:endParaRPr/>
          </a:p>
        </p:txBody>
      </p:sp>
      <p:sp>
        <p:nvSpPr>
          <p:cNvPr id="242" name="Google Shape;242;p44"/>
          <p:cNvSpPr txBox="1">
            <a:spLocks noGrp="1"/>
          </p:cNvSpPr>
          <p:nvPr>
            <p:ph type="body" idx="2"/>
          </p:nvPr>
        </p:nvSpPr>
        <p:spPr>
          <a:xfrm>
            <a:off x="483575" y="783575"/>
            <a:ext cx="48786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Focused on determining the vertical force present at the plate</a:t>
            </a:r>
            <a:endParaRPr/>
          </a:p>
          <a:p>
            <a:pPr marL="914400" lvl="1" indent="-317500" algn="l" rtl="0">
              <a:lnSpc>
                <a:spcPct val="90000"/>
              </a:lnSpc>
              <a:spcBef>
                <a:spcPts val="0"/>
              </a:spcBef>
              <a:spcAft>
                <a:spcPts val="0"/>
              </a:spcAft>
              <a:buSzPts val="1400"/>
              <a:buChar char="-"/>
            </a:pPr>
            <a:r>
              <a:rPr lang="en"/>
              <a:t>Knowing the vertical forces will allow us to better understand the required component specs</a:t>
            </a:r>
            <a:endParaRPr/>
          </a:p>
          <a:p>
            <a:pPr marL="457200" lvl="0" indent="-317500" algn="l" rtl="0">
              <a:lnSpc>
                <a:spcPct val="90000"/>
              </a:lnSpc>
              <a:spcBef>
                <a:spcPts val="1000"/>
              </a:spcBef>
              <a:spcAft>
                <a:spcPts val="0"/>
              </a:spcAft>
              <a:buSzPts val="1400"/>
              <a:buChar char="▪"/>
            </a:pPr>
            <a:r>
              <a:rPr lang="en"/>
              <a:t>Results and theory validation will be derived from previous experimental results</a:t>
            </a:r>
            <a:endParaRPr/>
          </a:p>
          <a:p>
            <a:pPr marL="457200" lvl="0" indent="-317500" algn="l" rtl="0">
              <a:lnSpc>
                <a:spcPct val="90000"/>
              </a:lnSpc>
              <a:spcBef>
                <a:spcPts val="1000"/>
              </a:spcBef>
              <a:spcAft>
                <a:spcPts val="0"/>
              </a:spcAft>
              <a:buSzPts val="1400"/>
              <a:buChar char="▪"/>
            </a:pPr>
            <a:r>
              <a:rPr lang="en"/>
              <a:t>Initial Assumptions:</a:t>
            </a:r>
            <a:endParaRPr/>
          </a:p>
          <a:p>
            <a:pPr marL="914400" lvl="1" indent="-317500" algn="l" rtl="0">
              <a:lnSpc>
                <a:spcPct val="90000"/>
              </a:lnSpc>
              <a:spcBef>
                <a:spcPts val="0"/>
              </a:spcBef>
              <a:spcAft>
                <a:spcPts val="0"/>
              </a:spcAft>
              <a:buSzPts val="1400"/>
              <a:buChar char="-"/>
            </a:pPr>
            <a:r>
              <a:rPr lang="en"/>
              <a:t>Test section will exist at vacuum</a:t>
            </a:r>
            <a:endParaRPr/>
          </a:p>
          <a:p>
            <a:pPr marL="914400" lvl="1" indent="-317500" algn="l" rtl="0">
              <a:lnSpc>
                <a:spcPct val="90000"/>
              </a:lnSpc>
              <a:spcBef>
                <a:spcPts val="0"/>
              </a:spcBef>
              <a:spcAft>
                <a:spcPts val="0"/>
              </a:spcAft>
              <a:buSzPts val="1400"/>
              <a:buChar char="-"/>
            </a:pPr>
            <a:r>
              <a:rPr lang="en"/>
              <a:t>Primary jet flow will be bounded by the apparent shock</a:t>
            </a:r>
            <a:endParaRPr/>
          </a:p>
          <a:p>
            <a:pPr marL="914400" lvl="1" indent="-317500" algn="l" rtl="0">
              <a:lnSpc>
                <a:spcPct val="90000"/>
              </a:lnSpc>
              <a:spcBef>
                <a:spcPts val="0"/>
              </a:spcBef>
              <a:spcAft>
                <a:spcPts val="0"/>
              </a:spcAft>
              <a:buSzPts val="1400"/>
              <a:buChar char="-"/>
            </a:pPr>
            <a:r>
              <a:rPr lang="en"/>
              <a:t>Flow expands isentropically in test section</a:t>
            </a:r>
            <a:endParaRPr/>
          </a:p>
          <a:p>
            <a:pPr marL="914400" lvl="1" indent="-317500" algn="l" rtl="0">
              <a:lnSpc>
                <a:spcPct val="90000"/>
              </a:lnSpc>
              <a:spcBef>
                <a:spcPts val="0"/>
              </a:spcBef>
              <a:spcAft>
                <a:spcPts val="0"/>
              </a:spcAft>
              <a:buSzPts val="1400"/>
              <a:buChar char="-"/>
            </a:pPr>
            <a:r>
              <a:rPr lang="en"/>
              <a:t>Flow stagnates completely in the Impinging zone</a:t>
            </a:r>
            <a:endParaRPr/>
          </a:p>
          <a:p>
            <a:pPr marL="914400" lvl="1" indent="-317500" algn="l" rtl="0">
              <a:lnSpc>
                <a:spcPct val="90000"/>
              </a:lnSpc>
              <a:spcBef>
                <a:spcPts val="0"/>
              </a:spcBef>
              <a:spcAft>
                <a:spcPts val="0"/>
              </a:spcAft>
              <a:buSzPts val="1400"/>
              <a:buChar char="-"/>
            </a:pPr>
            <a:r>
              <a:rPr lang="en"/>
              <a:t>Specific heat ratio is independent of temperature</a:t>
            </a:r>
            <a:endParaRPr/>
          </a:p>
          <a:p>
            <a:pPr marL="914400" lvl="1" indent="-317500" algn="l" rtl="0">
              <a:lnSpc>
                <a:spcPct val="90000"/>
              </a:lnSpc>
              <a:spcBef>
                <a:spcPts val="0"/>
              </a:spcBef>
              <a:spcAft>
                <a:spcPts val="0"/>
              </a:spcAft>
              <a:buSzPts val="1400"/>
              <a:buChar char="-"/>
            </a:pPr>
            <a:r>
              <a:rPr lang="en"/>
              <a:t>Reservoir is very large</a:t>
            </a:r>
            <a:endParaRPr/>
          </a:p>
        </p:txBody>
      </p:sp>
      <p:sp>
        <p:nvSpPr>
          <p:cNvPr id="243" name="Google Shape;243;p44"/>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44" name="Google Shape;244;p44"/>
          <p:cNvPicPr preferRelativeResize="0"/>
          <p:nvPr/>
        </p:nvPicPr>
        <p:blipFill rotWithShape="1">
          <a:blip r:embed="rId3">
            <a:alphaModFix/>
          </a:blip>
          <a:srcRect r="29213"/>
          <a:stretch/>
        </p:blipFill>
        <p:spPr>
          <a:xfrm>
            <a:off x="5487688" y="824950"/>
            <a:ext cx="3093025" cy="1798225"/>
          </a:xfrm>
          <a:prstGeom prst="rect">
            <a:avLst/>
          </a:prstGeom>
          <a:noFill/>
          <a:ln>
            <a:noFill/>
          </a:ln>
        </p:spPr>
      </p:pic>
      <p:pic>
        <p:nvPicPr>
          <p:cNvPr id="245" name="Google Shape;245;p44"/>
          <p:cNvPicPr preferRelativeResize="0"/>
          <p:nvPr/>
        </p:nvPicPr>
        <p:blipFill>
          <a:blip r:embed="rId4">
            <a:alphaModFix/>
          </a:blip>
          <a:stretch>
            <a:fillRect/>
          </a:stretch>
        </p:blipFill>
        <p:spPr>
          <a:xfrm>
            <a:off x="5362300" y="2781775"/>
            <a:ext cx="3343798" cy="206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Analysis - Isentropic Expansion</a:t>
            </a:r>
            <a:endParaRPr/>
          </a:p>
        </p:txBody>
      </p:sp>
      <p:sp>
        <p:nvSpPr>
          <p:cNvPr id="251" name="Google Shape;251;p45"/>
          <p:cNvSpPr txBox="1">
            <a:spLocks noGrp="1"/>
          </p:cNvSpPr>
          <p:nvPr>
            <p:ph type="body" idx="2"/>
          </p:nvPr>
        </p:nvSpPr>
        <p:spPr>
          <a:xfrm>
            <a:off x="483575" y="783575"/>
            <a:ext cx="4878600" cy="28467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As the gas enters the vacuum, it expands and speeds up</a:t>
            </a:r>
            <a:endParaRPr/>
          </a:p>
          <a:p>
            <a:pPr marL="457200" lvl="0" indent="-317500" algn="l" rtl="0">
              <a:lnSpc>
                <a:spcPct val="90000"/>
              </a:lnSpc>
              <a:spcBef>
                <a:spcPts val="1000"/>
              </a:spcBef>
              <a:spcAft>
                <a:spcPts val="0"/>
              </a:spcAft>
              <a:buSzPts val="1400"/>
              <a:buChar char="▪"/>
            </a:pPr>
            <a:r>
              <a:rPr lang="en"/>
              <a:t>The apparent shock defines the geometry of the flow in the same way a rocket nozzle defines the flow</a:t>
            </a:r>
            <a:endParaRPr/>
          </a:p>
          <a:p>
            <a:pPr marL="457200" lvl="0" indent="-317500" algn="l" rtl="0">
              <a:lnSpc>
                <a:spcPct val="90000"/>
              </a:lnSpc>
              <a:spcBef>
                <a:spcPts val="1000"/>
              </a:spcBef>
              <a:spcAft>
                <a:spcPts val="0"/>
              </a:spcAft>
              <a:buSzPts val="1400"/>
              <a:buChar char="▪"/>
            </a:pPr>
            <a:r>
              <a:rPr lang="en"/>
              <a:t>Assuming isentropic expansion, we can determine the speed of the gas before it makes contact with the plate</a:t>
            </a:r>
            <a:endParaRPr/>
          </a:p>
          <a:p>
            <a:pPr marL="457200" lvl="0" indent="-317500" algn="l" rtl="0">
              <a:lnSpc>
                <a:spcPct val="90000"/>
              </a:lnSpc>
              <a:spcBef>
                <a:spcPts val="1000"/>
              </a:spcBef>
              <a:spcAft>
                <a:spcPts val="0"/>
              </a:spcAft>
              <a:buSzPts val="1400"/>
              <a:buChar char="▪"/>
            </a:pPr>
            <a:r>
              <a:rPr lang="en"/>
              <a:t>By counting pixels, the exit area can be determined</a:t>
            </a:r>
            <a:endParaRPr/>
          </a:p>
          <a:p>
            <a:pPr marL="457200" lvl="0" indent="-317500" algn="l" rtl="0">
              <a:lnSpc>
                <a:spcPct val="90000"/>
              </a:lnSpc>
              <a:spcBef>
                <a:spcPts val="1000"/>
              </a:spcBef>
              <a:spcAft>
                <a:spcPts val="1000"/>
              </a:spcAft>
              <a:buSzPts val="1400"/>
              <a:buChar char="▪"/>
            </a:pPr>
            <a:r>
              <a:rPr lang="en"/>
              <a:t>Using the relation shown below, the Mach number can be calculated as a function of the specific heat ratio and the area ratio</a:t>
            </a:r>
            <a:endParaRPr/>
          </a:p>
        </p:txBody>
      </p:sp>
      <p:sp>
        <p:nvSpPr>
          <p:cNvPr id="252" name="Google Shape;252;p45"/>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53" name="Google Shape;253;p45"/>
          <p:cNvPicPr preferRelativeResize="0"/>
          <p:nvPr/>
        </p:nvPicPr>
        <p:blipFill rotWithShape="1">
          <a:blip r:embed="rId3">
            <a:alphaModFix/>
          </a:blip>
          <a:srcRect r="29213"/>
          <a:stretch/>
        </p:blipFill>
        <p:spPr>
          <a:xfrm>
            <a:off x="5487688" y="824950"/>
            <a:ext cx="3093025" cy="1798225"/>
          </a:xfrm>
          <a:prstGeom prst="rect">
            <a:avLst/>
          </a:prstGeom>
          <a:noFill/>
          <a:ln>
            <a:noFill/>
          </a:ln>
        </p:spPr>
      </p:pic>
      <p:pic>
        <p:nvPicPr>
          <p:cNvPr id="254" name="Google Shape;254;p45"/>
          <p:cNvPicPr preferRelativeResize="0"/>
          <p:nvPr/>
        </p:nvPicPr>
        <p:blipFill>
          <a:blip r:embed="rId4">
            <a:alphaModFix/>
          </a:blip>
          <a:stretch>
            <a:fillRect/>
          </a:stretch>
        </p:blipFill>
        <p:spPr>
          <a:xfrm>
            <a:off x="5615525" y="2623175"/>
            <a:ext cx="2965167" cy="1932050"/>
          </a:xfrm>
          <a:prstGeom prst="rect">
            <a:avLst/>
          </a:prstGeom>
          <a:noFill/>
          <a:ln>
            <a:noFill/>
          </a:ln>
        </p:spPr>
      </p:pic>
      <p:pic>
        <p:nvPicPr>
          <p:cNvPr id="255" name="Google Shape;255;p45"/>
          <p:cNvPicPr preferRelativeResize="0"/>
          <p:nvPr/>
        </p:nvPicPr>
        <p:blipFill rotWithShape="1">
          <a:blip r:embed="rId5">
            <a:alphaModFix/>
          </a:blip>
          <a:srcRect l="30123"/>
          <a:stretch/>
        </p:blipFill>
        <p:spPr>
          <a:xfrm>
            <a:off x="1056925" y="3766875"/>
            <a:ext cx="3515075" cy="788350"/>
          </a:xfrm>
          <a:prstGeom prst="rect">
            <a:avLst/>
          </a:prstGeom>
          <a:noFill/>
          <a:ln>
            <a:noFill/>
          </a:ln>
        </p:spPr>
      </p:pic>
      <p:cxnSp>
        <p:nvCxnSpPr>
          <p:cNvPr id="256" name="Google Shape;256;p45"/>
          <p:cNvCxnSpPr/>
          <p:nvPr/>
        </p:nvCxnSpPr>
        <p:spPr>
          <a:xfrm>
            <a:off x="7098875" y="1836350"/>
            <a:ext cx="1020300" cy="8400"/>
          </a:xfrm>
          <a:prstGeom prst="straightConnector1">
            <a:avLst/>
          </a:prstGeom>
          <a:noFill/>
          <a:ln w="28575" cap="flat" cmpd="sng">
            <a:solidFill>
              <a:srgbClr val="FF0000"/>
            </a:solidFill>
            <a:prstDash val="solid"/>
            <a:round/>
            <a:headEnd type="none" w="med" len="med"/>
            <a:tailEnd type="none" w="med" len="med"/>
          </a:ln>
        </p:spPr>
      </p:cxnSp>
      <p:sp>
        <p:nvSpPr>
          <p:cNvPr id="257" name="Google Shape;257;p45"/>
          <p:cNvSpPr txBox="1"/>
          <p:nvPr/>
        </p:nvSpPr>
        <p:spPr>
          <a:xfrm>
            <a:off x="8162625" y="1609700"/>
            <a:ext cx="92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IBM Plex Sans"/>
                <a:ea typeface="IBM Plex Sans"/>
                <a:cs typeface="IBM Plex Sans"/>
                <a:sym typeface="IBM Plex Sans"/>
              </a:rPr>
              <a:t>137pxl (1.198in)</a:t>
            </a:r>
            <a:endParaRPr sz="900" b="1">
              <a:latin typeface="IBM Plex Sans"/>
              <a:ea typeface="IBM Plex Sans"/>
              <a:cs typeface="IBM Plex Sans"/>
              <a:sym typeface="IBM Plex Sans"/>
            </a:endParaRPr>
          </a:p>
        </p:txBody>
      </p:sp>
      <p:cxnSp>
        <p:nvCxnSpPr>
          <p:cNvPr id="258" name="Google Shape;258;p45"/>
          <p:cNvCxnSpPr/>
          <p:nvPr/>
        </p:nvCxnSpPr>
        <p:spPr>
          <a:xfrm rot="10800000">
            <a:off x="7388050" y="1096825"/>
            <a:ext cx="8400" cy="1088100"/>
          </a:xfrm>
          <a:prstGeom prst="straightConnector1">
            <a:avLst/>
          </a:prstGeom>
          <a:noFill/>
          <a:ln w="28575" cap="flat" cmpd="sng">
            <a:solidFill>
              <a:srgbClr val="FF0000"/>
            </a:solidFill>
            <a:prstDash val="solid"/>
            <a:round/>
            <a:headEnd type="none" w="med" len="med"/>
            <a:tailEnd type="none" w="med" len="med"/>
          </a:ln>
        </p:spPr>
      </p:cxnSp>
      <p:sp>
        <p:nvSpPr>
          <p:cNvPr id="259" name="Google Shape;259;p45"/>
          <p:cNvSpPr txBox="1"/>
          <p:nvPr/>
        </p:nvSpPr>
        <p:spPr>
          <a:xfrm>
            <a:off x="6779288" y="1031775"/>
            <a:ext cx="92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IBM Plex Sans"/>
                <a:ea typeface="IBM Plex Sans"/>
                <a:cs typeface="IBM Plex Sans"/>
                <a:sym typeface="IBM Plex Sans"/>
              </a:rPr>
              <a:t>143pxl (1.25in)</a:t>
            </a:r>
            <a:endParaRPr sz="900" b="1">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1179</Words>
  <Application>Microsoft Office PowerPoint</Application>
  <PresentationFormat>On-screen Show (16:9)</PresentationFormat>
  <Paragraphs>191</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IBM Plex Sans Light</vt:lpstr>
      <vt:lpstr>Arial</vt:lpstr>
      <vt:lpstr>IBM Plex Sans SemiBold</vt:lpstr>
      <vt:lpstr>Saira Condensed</vt:lpstr>
      <vt:lpstr>Saira Condensed Light</vt:lpstr>
      <vt:lpstr>Saira Condensed SemiBold</vt:lpstr>
      <vt:lpstr>IBM Plex Sans</vt:lpstr>
      <vt:lpstr>NTR</vt:lpstr>
      <vt:lpstr>Calibri</vt:lpstr>
      <vt:lpstr>Noto Sans Symbols</vt:lpstr>
      <vt:lpstr>Simple Light</vt:lpstr>
      <vt:lpstr>Office Theme</vt:lpstr>
      <vt:lpstr>Plume Surface Interactions on the Moon and Mars Phase 2</vt:lpstr>
      <vt:lpstr>Overview</vt:lpstr>
      <vt:lpstr>Motivation</vt:lpstr>
      <vt:lpstr>Problem Statement and Current Methods </vt:lpstr>
      <vt:lpstr>Phase 2: Concept 1</vt:lpstr>
      <vt:lpstr>Phase 2: Concept 2</vt:lpstr>
      <vt:lpstr>Phase 2: Concept 3</vt:lpstr>
      <vt:lpstr>Technical Analysis - Current Overview</vt:lpstr>
      <vt:lpstr>Technical Analysis - Isentropic Expansion</vt:lpstr>
      <vt:lpstr>Technical Analysis - Pressure Loss</vt:lpstr>
      <vt:lpstr>Technical Analysis - MATLAB Script</vt:lpstr>
      <vt:lpstr>Technical Analysis - Future Analysis</vt:lpstr>
      <vt:lpstr>Technical Analysis - Component Verification</vt:lpstr>
      <vt:lpstr>Technical Analysis - Absolute Orientation IMU Sensor</vt:lpstr>
      <vt:lpstr>Project Website - Overview</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Plume Surface Interactions on the Moon and Mars Phase 2</dc:title>
  <dc:creator>Maria</dc:creator>
  <cp:lastModifiedBy>m.ortiz8642@gmail.com</cp:lastModifiedBy>
  <cp:revision>1</cp:revision>
  <dcterms:modified xsi:type="dcterms:W3CDTF">2022-11-10T20:41:30Z</dcterms:modified>
</cp:coreProperties>
</file>