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IBM Plex Sans" panose="020B0503050203000203" pitchFamily="34" charset="0"/>
      <p:regular r:id="rId29"/>
      <p:bold r:id="rId30"/>
      <p:italic r:id="rId31"/>
      <p:boldItalic r:id="rId32"/>
    </p:embeddedFont>
    <p:embeddedFont>
      <p:font typeface="IBM Plex Sans Light" panose="020B0403050203000203" pitchFamily="34" charset="0"/>
      <p:regular r:id="rId33"/>
      <p:bold r:id="rId34"/>
      <p:italic r:id="rId35"/>
      <p:boldItalic r:id="rId36"/>
    </p:embeddedFont>
    <p:embeddedFont>
      <p:font typeface="IBM Plex Sans SemiBold" panose="020B0703050203000203" pitchFamily="34" charset="0"/>
      <p:regular r:id="rId37"/>
      <p:bold r:id="rId38"/>
      <p:italic r:id="rId39"/>
      <p:boldItalic r:id="rId40"/>
    </p:embeddedFont>
    <p:embeddedFont>
      <p:font typeface="Saira Condensed" panose="020B0604020202020204" charset="0"/>
      <p:regular r:id="rId41"/>
      <p:bold r:id="rId42"/>
    </p:embeddedFont>
    <p:embeddedFont>
      <p:font typeface="Saira Condensed Light" panose="020B0604020202020204" charset="0"/>
      <p:regular r:id="rId43"/>
      <p:bold r:id="rId44"/>
    </p:embeddedFont>
    <p:embeddedFont>
      <p:font typeface="Saira Condensed SemiBo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1d8537bd0_2_1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g161d8537bd0_2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10b8082698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10b8082698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10c6af4403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10c6af4403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0c6af4403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210c6af440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10b8082698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10b808269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0b8082698_1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10b8082698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0b8082698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10b808269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0c472ed6d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10c472ed6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0b8082698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10b8082698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10c6af4403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210c6af4403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10b8082698_0_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Sensor Testing - 2 parts atm and vacuum</a:t>
            </a:r>
            <a:endParaRPr/>
          </a:p>
          <a:p>
            <a:pPr marL="0" lvl="0" indent="0" algn="l" rtl="0">
              <a:spcBef>
                <a:spcPts val="0"/>
              </a:spcBef>
              <a:spcAft>
                <a:spcPts val="0"/>
              </a:spcAft>
              <a:buNone/>
            </a:pPr>
            <a:r>
              <a:rPr lang="en"/>
              <a:t>Angle adjuster - done just need to adjust screw holes</a:t>
            </a:r>
            <a:endParaRPr/>
          </a:p>
          <a:p>
            <a:pPr marL="0" lvl="0" indent="0" algn="l" rtl="0">
              <a:spcBef>
                <a:spcPts val="0"/>
              </a:spcBef>
              <a:spcAft>
                <a:spcPts val="0"/>
              </a:spcAft>
              <a:buNone/>
            </a:pPr>
            <a:r>
              <a:rPr lang="en"/>
              <a:t>Electromechanical - need to put together</a:t>
            </a:r>
            <a:endParaRPr/>
          </a:p>
          <a:p>
            <a:pPr marL="0" lvl="0" indent="0" algn="l" rtl="0">
              <a:spcBef>
                <a:spcPts val="0"/>
              </a:spcBef>
              <a:spcAft>
                <a:spcPts val="0"/>
              </a:spcAft>
              <a:buNone/>
            </a:pPr>
            <a:r>
              <a:rPr lang="en"/>
              <a:t>Machining - need to 3d print then machine</a:t>
            </a:r>
            <a:endParaRPr/>
          </a:p>
        </p:txBody>
      </p:sp>
      <p:sp>
        <p:nvSpPr>
          <p:cNvPr id="331" name="Google Shape;331;g210b8082698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1d8537bd0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61d8537bd0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10b8082698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10b808269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61d8537bd0_2_1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61d8537bd0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0b8082698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and motivation: for example, when landing rockets on surface of planet, violent interaction, exhaust interacts with ground, particles kicked up and heated. Can cause damage to vehicle, also limits visibility. CFD models but limited experimental data (summary from report, will reword). </a:t>
            </a:r>
            <a:endParaRPr/>
          </a:p>
          <a:p>
            <a:pPr marL="457200" lvl="0" indent="-298450" algn="l" rtl="0">
              <a:spcBef>
                <a:spcPts val="0"/>
              </a:spcBef>
              <a:spcAft>
                <a:spcPts val="0"/>
              </a:spcAft>
              <a:buSzPts val="1100"/>
              <a:buChar char="-"/>
            </a:pPr>
            <a:r>
              <a:rPr lang="en"/>
              <a:t>Understanding interactions = safer landings of spacecraft, aircraft (ex helicopters or planes)</a:t>
            </a:r>
            <a:endParaRPr/>
          </a:p>
          <a:p>
            <a:pPr marL="457200" lvl="0" indent="-298450" algn="l" rtl="0">
              <a:spcBef>
                <a:spcPts val="0"/>
              </a:spcBef>
              <a:spcAft>
                <a:spcPts val="0"/>
              </a:spcAft>
              <a:buSzPts val="1100"/>
              <a:buChar char="-"/>
            </a:pPr>
            <a:endParaRPr/>
          </a:p>
        </p:txBody>
      </p:sp>
      <p:sp>
        <p:nvSpPr>
          <p:cNvPr id="198" name="Google Shape;198;g210b8082698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0b8082698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10b808269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b8082698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0b808269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0b8082698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210b808269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10b8082698_1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210b8082698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0b8082698_1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10b8082698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10b8082698_1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210b8082698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pic>
        <p:nvPicPr>
          <p:cNvPr id="56" name="Google Shape;56;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7" name="Google Shape;57;p14"/>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dt" idx="10"/>
          </p:nvPr>
        </p:nvSpPr>
        <p:spPr>
          <a:xfrm>
            <a:off x="7812157" y="4756525"/>
            <a:ext cx="835804"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pic>
        <p:nvPicPr>
          <p:cNvPr id="62" name="Google Shape;62;p15" descr="A statue of a person riding a horse&#10;&#10;Description automatically generated with medium confidence"/>
          <p:cNvPicPr preferRelativeResize="0"/>
          <p:nvPr/>
        </p:nvPicPr>
        <p:blipFill rotWithShape="1">
          <a:blip r:embed="rId2">
            <a:alphaModFix/>
          </a:blip>
          <a:srcRect l="16253"/>
          <a:stretch/>
        </p:blipFill>
        <p:spPr>
          <a:xfrm>
            <a:off x="1" y="0"/>
            <a:ext cx="6477255" cy="5143500"/>
          </a:xfrm>
          <a:prstGeom prst="rect">
            <a:avLst/>
          </a:prstGeom>
          <a:noFill/>
          <a:ln>
            <a:noFill/>
          </a:ln>
        </p:spPr>
      </p:pic>
      <p:pic>
        <p:nvPicPr>
          <p:cNvPr id="63" name="Google Shape;63;p15"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64" name="Google Shape;64;p15"/>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7804702" y="4756525"/>
            <a:ext cx="843259"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Custom Image">
  <p:cSld name="Title Slide - Custom Image">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l="103" r="14569"/>
          <a:stretch/>
        </p:blipFill>
        <p:spPr>
          <a:xfrm>
            <a:off x="-1525092" y="0"/>
            <a:ext cx="7794304" cy="5143500"/>
          </a:xfrm>
          <a:prstGeom prst="rect">
            <a:avLst/>
          </a:prstGeom>
          <a:noFill/>
          <a:ln>
            <a:noFill/>
          </a:ln>
        </p:spPr>
      </p:pic>
      <p:pic>
        <p:nvPicPr>
          <p:cNvPr id="70" name="Google Shape;70;p16" descr="A picture containing shape&#10;&#10;Description automatically generated"/>
          <p:cNvPicPr preferRelativeResize="0"/>
          <p:nvPr/>
        </p:nvPicPr>
        <p:blipFill rotWithShape="1">
          <a:blip r:embed="rId3">
            <a:alphaModFix/>
          </a:blip>
          <a:srcRect/>
          <a:stretch/>
        </p:blipFill>
        <p:spPr>
          <a:xfrm>
            <a:off x="223837" y="0"/>
            <a:ext cx="8920163" cy="5143500"/>
          </a:xfrm>
          <a:prstGeom prst="rect">
            <a:avLst/>
          </a:prstGeom>
          <a:noFill/>
          <a:ln>
            <a:noFill/>
          </a:ln>
        </p:spPr>
      </p:pic>
      <p:sp>
        <p:nvSpPr>
          <p:cNvPr id="71" name="Google Shape;71;p16"/>
          <p:cNvSpPr txBox="1">
            <a:spLocks noGrp="1"/>
          </p:cNvSpPr>
          <p:nvPr>
            <p:ph type="ctrTitle"/>
          </p:nvPr>
        </p:nvSpPr>
        <p:spPr>
          <a:xfrm>
            <a:off x="4743452" y="1878691"/>
            <a:ext cx="3904511" cy="1546148"/>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lt1"/>
              </a:buClr>
              <a:buSzPts val="4100"/>
              <a:buFont typeface="Saira Condensed Light"/>
              <a:buNone/>
              <a:defRPr sz="4100" b="0" i="0">
                <a:solidFill>
                  <a:schemeClr val="lt1"/>
                </a:solidFill>
                <a:latin typeface="Saira Condensed Light"/>
                <a:ea typeface="Saira Condensed Light"/>
                <a:cs typeface="Saira Condensed Light"/>
                <a:sym typeface="Saira Condensed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ubTitle" idx="1"/>
          </p:nvPr>
        </p:nvSpPr>
        <p:spPr>
          <a:xfrm>
            <a:off x="4962526" y="3443527"/>
            <a:ext cx="3685436" cy="700976"/>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1500"/>
              <a:buNone/>
              <a:defRPr sz="1500" b="0" i="0">
                <a:solidFill>
                  <a:schemeClr val="lt1"/>
                </a:solidFill>
                <a:latin typeface="IBM Plex Sans"/>
                <a:ea typeface="IBM Plex Sans"/>
                <a:cs typeface="IBM Plex Sans"/>
                <a:sym typeface="IBM Plex Sans"/>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 name="Google Shape;73;p16"/>
          <p:cNvSpPr txBox="1">
            <a:spLocks noGrp="1"/>
          </p:cNvSpPr>
          <p:nvPr>
            <p:ph type="dt" idx="10"/>
          </p:nvPr>
        </p:nvSpPr>
        <p:spPr>
          <a:xfrm>
            <a:off x="7834519" y="4771639"/>
            <a:ext cx="813443" cy="184666"/>
          </a:xfrm>
          <a:prstGeom prst="rect">
            <a:avLst/>
          </a:prstGeom>
          <a:solidFill>
            <a:schemeClr val="accent1"/>
          </a:solidFill>
          <a:ln>
            <a:noFill/>
          </a:ln>
        </p:spPr>
        <p:txBody>
          <a:bodyPr spcFirstLastPara="1" wrap="square" lIns="68575" tIns="34275" rIns="68575" bIns="34275" anchor="t" anchorCtr="0">
            <a:spAutoFit/>
          </a:bodyPr>
          <a:lstStyle>
            <a:lvl1pPr marR="0" lvl="0" algn="r" rtl="0">
              <a:spcBef>
                <a:spcPts val="0"/>
              </a:spcBef>
              <a:spcAft>
                <a:spcPts val="0"/>
              </a:spcAft>
              <a:buSzPts val="1100"/>
              <a:buNone/>
              <a:defRPr sz="800" b="1" i="0" u="none" strike="noStrike" cap="none">
                <a:solidFill>
                  <a:schemeClr val="lt1"/>
                </a:solidFill>
                <a:latin typeface="IBM Plex Sans"/>
                <a:ea typeface="IBM Plex Sans"/>
                <a:cs typeface="IBM Plex Sans"/>
                <a:sym typeface="IBM Plex Sans"/>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5095876" y="4267564"/>
            <a:ext cx="3552086" cy="31688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400"/>
              <a:buNone/>
              <a:defRPr sz="1400" b="1" i="0">
                <a:solidFill>
                  <a:schemeClr val="lt1"/>
                </a:solidFill>
                <a:latin typeface="IBM Plex Sans SemiBold"/>
                <a:ea typeface="IBM Plex Sans SemiBold"/>
                <a:cs typeface="IBM Plex Sans SemiBold"/>
                <a:sym typeface="IBM Plex Sans SemiBold"/>
              </a:defRPr>
            </a:lvl1pPr>
            <a:lvl2pPr marL="914400" lvl="1" indent="-228600" algn="r">
              <a:lnSpc>
                <a:spcPct val="90000"/>
              </a:lnSpc>
              <a:spcBef>
                <a:spcPts val="400"/>
              </a:spcBef>
              <a:spcAft>
                <a:spcPts val="0"/>
              </a:spcAft>
              <a:buSzPts val="1400"/>
              <a:buNone/>
              <a:defRPr/>
            </a:lvl2pPr>
            <a:lvl3pPr marL="1371600" lvl="2" indent="-228600" algn="r">
              <a:lnSpc>
                <a:spcPct val="90000"/>
              </a:lnSpc>
              <a:spcBef>
                <a:spcPts val="400"/>
              </a:spcBef>
              <a:spcAft>
                <a:spcPts val="0"/>
              </a:spcAft>
              <a:buSzPts val="1200"/>
              <a:buNone/>
              <a:defRPr/>
            </a:lvl3pPr>
            <a:lvl4pPr marL="1828800" lvl="3" indent="-228600" algn="r">
              <a:lnSpc>
                <a:spcPct val="90000"/>
              </a:lnSpc>
              <a:spcBef>
                <a:spcPts val="400"/>
              </a:spcBef>
              <a:spcAft>
                <a:spcPts val="0"/>
              </a:spcAft>
              <a:buSzPts val="1200"/>
              <a:buNone/>
              <a:defRPr/>
            </a:lvl4pPr>
            <a:lvl5pPr marL="2286000" lvl="4" indent="-228600" algn="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6"/>
          <p:cNvSpPr txBox="1"/>
          <p:nvPr/>
        </p:nvSpPr>
        <p:spPr>
          <a:xfrm>
            <a:off x="684612" y="994268"/>
            <a:ext cx="3161832" cy="385158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chemeClr val="dk1"/>
                </a:solidFill>
                <a:latin typeface="IBM Plex Sans"/>
                <a:ea typeface="IBM Plex Sans"/>
                <a:cs typeface="IBM Plex Sans"/>
                <a:sym typeface="IBM Plex Sans"/>
              </a:rPr>
              <a:t>INSTRUCTIONS TO REPLACE IMAGE:</a:t>
            </a:r>
            <a:endParaRPr sz="1100"/>
          </a:p>
          <a:p>
            <a:pPr marL="0" marR="0" lvl="0" indent="0" algn="l" rtl="0">
              <a:spcBef>
                <a:spcPts val="0"/>
              </a:spcBef>
              <a:spcAft>
                <a:spcPts val="0"/>
              </a:spcAft>
              <a:buNone/>
            </a:pPr>
            <a:endParaRPr sz="1400" b="1">
              <a:solidFill>
                <a:schemeClr val="dk1"/>
              </a:solidFill>
              <a:latin typeface="IBM Plex Sans"/>
              <a:ea typeface="IBM Plex Sans"/>
              <a:cs typeface="IBM Plex Sans"/>
              <a:sym typeface="IBM Plex Sans"/>
            </a:endParaRPr>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Go to View&gt;Slide Master</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Locate this layout and duplicate it</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Right-click the orange circle on the far-left side of this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Scroll to “Change Picture”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“From File” (note that your version of PowerPoint may use different menu language)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Select desired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Resize and crop image as necessary</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Make sure image is sent to back (right click on image)</a:t>
            </a:r>
            <a:endParaRPr sz="1100"/>
          </a:p>
          <a:p>
            <a:pPr marL="254000" marR="0" lvl="0" indent="-260350" algn="l" rtl="0">
              <a:lnSpc>
                <a:spcPct val="150000"/>
              </a:lnSpc>
              <a:spcBef>
                <a:spcPts val="0"/>
              </a:spcBef>
              <a:spcAft>
                <a:spcPts val="0"/>
              </a:spcAft>
              <a:buClr>
                <a:schemeClr val="dk1"/>
              </a:buClr>
              <a:buSzPts val="1100"/>
              <a:buFont typeface="Calibri"/>
              <a:buAutoNum type="arabicPeriod"/>
            </a:pPr>
            <a:r>
              <a:rPr lang="en" sz="1100" b="0">
                <a:solidFill>
                  <a:schemeClr val="dk1"/>
                </a:solidFill>
                <a:latin typeface="IBM Plex Sans"/>
                <a:ea typeface="IBM Plex Sans"/>
                <a:cs typeface="IBM Plex Sans"/>
                <a:sym typeface="IBM Plex Sans"/>
              </a:rPr>
              <a:t>Close slide master and insert a new slide using the new, then delete this text box from your presentation slide.</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pic>
        <p:nvPicPr>
          <p:cNvPr id="77" name="Google Shape;77;p17" descr="A body of water with buildings along it&#10;&#10;Description automatically generated with medium confidence"/>
          <p:cNvPicPr preferRelativeResize="0"/>
          <p:nvPr/>
        </p:nvPicPr>
        <p:blipFill rotWithShape="1">
          <a:blip r:embed="rId2">
            <a:alphaModFix/>
          </a:blip>
          <a:srcRect/>
          <a:stretch/>
        </p:blipFill>
        <p:spPr>
          <a:xfrm>
            <a:off x="0" y="0"/>
            <a:ext cx="9067800" cy="5143500"/>
          </a:xfrm>
          <a:prstGeom prst="rect">
            <a:avLst/>
          </a:prstGeom>
          <a:noFill/>
          <a:ln>
            <a:noFill/>
          </a:ln>
        </p:spPr>
      </p:pic>
      <p:pic>
        <p:nvPicPr>
          <p:cNvPr id="78" name="Google Shape;78;p17" descr="A picture containing shape&#10;&#10;Description automatically generated"/>
          <p:cNvPicPr preferRelativeResize="0"/>
          <p:nvPr/>
        </p:nvPicPr>
        <p:blipFill rotWithShape="1">
          <a:blip r:embed="rId3">
            <a:alphaModFix/>
          </a:blip>
          <a:srcRect/>
          <a:stretch/>
        </p:blipFill>
        <p:spPr>
          <a:xfrm>
            <a:off x="223838" y="0"/>
            <a:ext cx="8920163" cy="5143500"/>
          </a:xfrm>
          <a:prstGeom prst="rect">
            <a:avLst/>
          </a:prstGeom>
          <a:noFill/>
          <a:ln>
            <a:noFill/>
          </a:ln>
        </p:spPr>
      </p:pic>
      <p:sp>
        <p:nvSpPr>
          <p:cNvPr id="79" name="Google Shape;79;p17"/>
          <p:cNvSpPr txBox="1">
            <a:spLocks noGrp="1"/>
          </p:cNvSpPr>
          <p:nvPr>
            <p:ph type="title"/>
          </p:nvPr>
        </p:nvSpPr>
        <p:spPr>
          <a:xfrm>
            <a:off x="4963030" y="730528"/>
            <a:ext cx="3684932" cy="3190772"/>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dk1"/>
              </a:buClr>
              <a:buSzPts val="4100"/>
              <a:buFont typeface="Saira Condensed SemiBo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5143502" y="4046224"/>
            <a:ext cx="3504461" cy="698624"/>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SzPts val="1500"/>
              <a:buNone/>
              <a:defRPr sz="1500" b="0" i="0">
                <a:solidFill>
                  <a:schemeClr val="dk1"/>
                </a:solidFill>
                <a:latin typeface="IBM Plex Sans"/>
                <a:ea typeface="IBM Plex Sans"/>
                <a:cs typeface="IBM Plex Sans"/>
                <a:sym typeface="IBM Plex Sans"/>
              </a:defRPr>
            </a:lvl1pPr>
            <a:lvl2pPr marL="914400" lvl="1" indent="-228600" algn="l">
              <a:lnSpc>
                <a:spcPct val="90000"/>
              </a:lnSpc>
              <a:spcBef>
                <a:spcPts val="400"/>
              </a:spcBef>
              <a:spcAft>
                <a:spcPts val="0"/>
              </a:spcAft>
              <a:buSzPts val="1500"/>
              <a:buNone/>
              <a:defRPr sz="1500">
                <a:solidFill>
                  <a:srgbClr val="8E8F92"/>
                </a:solidFill>
              </a:defRPr>
            </a:lvl2pPr>
            <a:lvl3pPr marL="1371600" lvl="2" indent="-228600" algn="l">
              <a:lnSpc>
                <a:spcPct val="90000"/>
              </a:lnSpc>
              <a:spcBef>
                <a:spcPts val="400"/>
              </a:spcBef>
              <a:spcAft>
                <a:spcPts val="0"/>
              </a:spcAft>
              <a:buSzPts val="1400"/>
              <a:buNone/>
              <a:defRPr sz="1400">
                <a:solidFill>
                  <a:srgbClr val="8E8F92"/>
                </a:solidFill>
              </a:defRPr>
            </a:lvl3pPr>
            <a:lvl4pPr marL="1828800" lvl="3" indent="-228600" algn="l">
              <a:lnSpc>
                <a:spcPct val="90000"/>
              </a:lnSpc>
              <a:spcBef>
                <a:spcPts val="400"/>
              </a:spcBef>
              <a:spcAft>
                <a:spcPts val="0"/>
              </a:spcAft>
              <a:buSzPts val="1200"/>
              <a:buNone/>
              <a:defRPr sz="1200">
                <a:solidFill>
                  <a:srgbClr val="8E8F92"/>
                </a:solidFill>
              </a:defRPr>
            </a:lvl4pPr>
            <a:lvl5pPr marL="2286000" lvl="4" indent="-228600" algn="l">
              <a:lnSpc>
                <a:spcPct val="90000"/>
              </a:lnSpc>
              <a:spcBef>
                <a:spcPts val="400"/>
              </a:spcBef>
              <a:spcAft>
                <a:spcPts val="0"/>
              </a:spcAft>
              <a:buSzPts val="1200"/>
              <a:buNone/>
              <a:defRPr sz="1200">
                <a:solidFill>
                  <a:srgbClr val="8E8F92"/>
                </a:solidFill>
              </a:defRPr>
            </a:lvl5pPr>
            <a:lvl6pPr marL="2743200" lvl="5" indent="-228600" algn="l">
              <a:lnSpc>
                <a:spcPct val="90000"/>
              </a:lnSpc>
              <a:spcBef>
                <a:spcPts val="400"/>
              </a:spcBef>
              <a:spcAft>
                <a:spcPts val="0"/>
              </a:spcAft>
              <a:buClr>
                <a:srgbClr val="8E8F92"/>
              </a:buClr>
              <a:buSzPts val="1200"/>
              <a:buNone/>
              <a:defRPr sz="1200">
                <a:solidFill>
                  <a:srgbClr val="8E8F92"/>
                </a:solidFill>
              </a:defRPr>
            </a:lvl6pPr>
            <a:lvl7pPr marL="3200400" lvl="6" indent="-228600" algn="l">
              <a:lnSpc>
                <a:spcPct val="90000"/>
              </a:lnSpc>
              <a:spcBef>
                <a:spcPts val="400"/>
              </a:spcBef>
              <a:spcAft>
                <a:spcPts val="0"/>
              </a:spcAft>
              <a:buClr>
                <a:srgbClr val="8E8F92"/>
              </a:buClr>
              <a:buSzPts val="1200"/>
              <a:buNone/>
              <a:defRPr sz="1200">
                <a:solidFill>
                  <a:srgbClr val="8E8F92"/>
                </a:solidFill>
              </a:defRPr>
            </a:lvl7pPr>
            <a:lvl8pPr marL="3657600" lvl="7" indent="-228600" algn="l">
              <a:lnSpc>
                <a:spcPct val="90000"/>
              </a:lnSpc>
              <a:spcBef>
                <a:spcPts val="400"/>
              </a:spcBef>
              <a:spcAft>
                <a:spcPts val="0"/>
              </a:spcAft>
              <a:buClr>
                <a:srgbClr val="8E8F92"/>
              </a:buClr>
              <a:buSzPts val="1200"/>
              <a:buNone/>
              <a:defRPr sz="1200">
                <a:solidFill>
                  <a:srgbClr val="8E8F92"/>
                </a:solidFill>
              </a:defRPr>
            </a:lvl8pPr>
            <a:lvl9pPr marL="4114800" lvl="8" indent="-228600" algn="l">
              <a:lnSpc>
                <a:spcPct val="90000"/>
              </a:lnSpc>
              <a:spcBef>
                <a:spcPts val="400"/>
              </a:spcBef>
              <a:spcAft>
                <a:spcPts val="0"/>
              </a:spcAft>
              <a:buClr>
                <a:srgbClr val="8E8F92"/>
              </a:buClr>
              <a:buSzPts val="1200"/>
              <a:buNone/>
              <a:defRPr sz="1200">
                <a:solidFill>
                  <a:srgbClr val="8E8F9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head and Content">
  <p:cSld name="Title, Subhead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2"/>
          </p:nvPr>
        </p:nvSpPr>
        <p:spPr>
          <a:xfrm>
            <a:off x="483578" y="1652155"/>
            <a:ext cx="8031773" cy="290945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6"/>
        <p:cNvGrpSpPr/>
        <p:nvPr/>
      </p:nvGrpSpPr>
      <p:grpSpPr>
        <a:xfrm>
          <a:off x="0" y="0"/>
          <a:ext cx="0" cy="0"/>
          <a:chOff x="0" y="0"/>
          <a:chExt cx="0" cy="0"/>
        </a:xfrm>
      </p:grpSpPr>
      <p:pic>
        <p:nvPicPr>
          <p:cNvPr id="87" name="Google Shape;87;p19" descr="A picture containing person, crowd, event, several&#10;&#10;Description automatically generated"/>
          <p:cNvPicPr preferRelativeResize="0"/>
          <p:nvPr/>
        </p:nvPicPr>
        <p:blipFill rotWithShape="1">
          <a:blip r:embed="rId2">
            <a:alphaModFix/>
          </a:blip>
          <a:srcRect l="28985"/>
          <a:stretch/>
        </p:blipFill>
        <p:spPr>
          <a:xfrm>
            <a:off x="1" y="0"/>
            <a:ext cx="5478945" cy="5143500"/>
          </a:xfrm>
          <a:prstGeom prst="rect">
            <a:avLst/>
          </a:prstGeom>
          <a:noFill/>
          <a:ln>
            <a:noFill/>
          </a:ln>
        </p:spPr>
      </p:pic>
      <p:pic>
        <p:nvPicPr>
          <p:cNvPr id="88" name="Google Shape;88;p19" descr="A picture containing shape&#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19"/>
          <p:cNvSpPr txBox="1"/>
          <p:nvPr/>
        </p:nvSpPr>
        <p:spPr>
          <a:xfrm>
            <a:off x="5463542" y="2358208"/>
            <a:ext cx="3184421" cy="692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4100" b="0" i="0">
                <a:solidFill>
                  <a:schemeClr val="lt1"/>
                </a:solidFill>
                <a:latin typeface="Saira Condensed Light"/>
                <a:ea typeface="Saira Condensed Light"/>
                <a:cs typeface="Saira Condensed Light"/>
                <a:sym typeface="Saira Condensed Light"/>
              </a:rPr>
              <a:t>THANK </a:t>
            </a:r>
            <a:r>
              <a:rPr lang="en" sz="4100" b="1" i="0">
                <a:solidFill>
                  <a:schemeClr val="lt1"/>
                </a:solidFill>
                <a:latin typeface="Saira Condensed Light"/>
                <a:ea typeface="Saira Condensed Light"/>
                <a:cs typeface="Saira Condensed Light"/>
                <a:sym typeface="Saira Condensed Light"/>
              </a:rPr>
              <a:t>YOU</a:t>
            </a:r>
            <a:endParaRPr sz="1100"/>
          </a:p>
        </p:txBody>
      </p:sp>
      <p:sp>
        <p:nvSpPr>
          <p:cNvPr id="90" name="Google Shape;90;p19"/>
          <p:cNvSpPr txBox="1"/>
          <p:nvPr/>
        </p:nvSpPr>
        <p:spPr>
          <a:xfrm>
            <a:off x="4572002" y="3877814"/>
            <a:ext cx="4075961" cy="438581"/>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b="1">
                <a:solidFill>
                  <a:schemeClr val="lt1"/>
                </a:solidFill>
                <a:latin typeface="IBM Plex Sans"/>
                <a:ea typeface="IBM Plex Sans"/>
                <a:cs typeface="IBM Plex Sans"/>
                <a:sym typeface="IBM Plex Sans"/>
              </a:rPr>
              <a:t>Stevens Institute of Technology</a:t>
            </a:r>
            <a:br>
              <a:rPr lang="en" sz="1200" b="1">
                <a:solidFill>
                  <a:schemeClr val="lt1"/>
                </a:solidFill>
                <a:latin typeface="IBM Plex Sans"/>
                <a:ea typeface="IBM Plex Sans"/>
                <a:cs typeface="IBM Plex Sans"/>
                <a:sym typeface="IBM Plex Sans"/>
              </a:rPr>
            </a:br>
            <a:r>
              <a:rPr lang="en" sz="1200">
                <a:solidFill>
                  <a:schemeClr val="lt1"/>
                </a:solidFill>
                <a:latin typeface="IBM Plex Sans"/>
                <a:ea typeface="IBM Plex Sans"/>
                <a:cs typeface="IBM Plex Sans"/>
                <a:sym typeface="IBM Plex Sans"/>
              </a:rPr>
              <a:t>1 Castle Point Terrace, Hoboken, NJ 07030</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Font typeface="NTR"/>
              <a:buChar char="-"/>
              <a:defRPr/>
            </a:lvl2pPr>
            <a:lvl3pPr marL="1371600" lvl="2" indent="-304800" algn="l">
              <a:lnSpc>
                <a:spcPct val="90000"/>
              </a:lnSpc>
              <a:spcBef>
                <a:spcPts val="400"/>
              </a:spcBef>
              <a:spcAft>
                <a:spcPts val="0"/>
              </a:spcAft>
              <a:buSzPts val="1200"/>
              <a:buFont typeface="NTR"/>
              <a:buChar char="-"/>
              <a:defRPr/>
            </a:lvl3pPr>
            <a:lvl4pPr marL="1828800" lvl="3" indent="-304800" algn="l">
              <a:lnSpc>
                <a:spcPct val="90000"/>
              </a:lnSpc>
              <a:spcBef>
                <a:spcPts val="400"/>
              </a:spcBef>
              <a:spcAft>
                <a:spcPts val="0"/>
              </a:spcAft>
              <a:buSzPts val="1200"/>
              <a:buFont typeface="NTR"/>
              <a:buChar char="-"/>
              <a:defRPr/>
            </a:lvl4pPr>
            <a:lvl5pPr marL="2286000" lvl="4" indent="-298450" algn="l">
              <a:lnSpc>
                <a:spcPct val="90000"/>
              </a:lnSpc>
              <a:spcBef>
                <a:spcPts val="400"/>
              </a:spcBef>
              <a:spcAft>
                <a:spcPts val="0"/>
              </a:spcAft>
              <a:buSzPts val="1100"/>
              <a:buFont typeface="NTR"/>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483577"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483580"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2"/>
          <p:cNvSpPr txBox="1">
            <a:spLocks noGrp="1"/>
          </p:cNvSpPr>
          <p:nvPr>
            <p:ph type="body" idx="2"/>
          </p:nvPr>
        </p:nvSpPr>
        <p:spPr>
          <a:xfrm>
            <a:off x="3263717"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body" idx="3"/>
          </p:nvPr>
        </p:nvSpPr>
        <p:spPr>
          <a:xfrm>
            <a:off x="6043853" y="1369219"/>
            <a:ext cx="2472689"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2"/>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and Subhead">
  <p:cSld name="Three Content and Subhea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2"/>
          </p:nvPr>
        </p:nvSpPr>
        <p:spPr>
          <a:xfrm>
            <a:off x="483580"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3"/>
          </p:nvPr>
        </p:nvSpPr>
        <p:spPr>
          <a:xfrm>
            <a:off x="3263717"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4"/>
          </p:nvPr>
        </p:nvSpPr>
        <p:spPr>
          <a:xfrm>
            <a:off x="6043853" y="1744377"/>
            <a:ext cx="2472689"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483395"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800602" y="1471764"/>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4"/>
          <p:cNvSpPr txBox="1">
            <a:spLocks noGrp="1"/>
          </p:cNvSpPr>
          <p:nvPr>
            <p:ph type="body" idx="3"/>
          </p:nvPr>
        </p:nvSpPr>
        <p:spPr>
          <a:xfrm>
            <a:off x="483395"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body" idx="4"/>
          </p:nvPr>
        </p:nvSpPr>
        <p:spPr>
          <a:xfrm>
            <a:off x="4800602" y="3089760"/>
            <a:ext cx="3715941" cy="1371124"/>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and subhead">
  <p:cSld name="Four Content and subhea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5"/>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5"/>
          <p:cNvSpPr txBox="1">
            <a:spLocks noGrp="1"/>
          </p:cNvSpPr>
          <p:nvPr>
            <p:ph type="body" idx="2"/>
          </p:nvPr>
        </p:nvSpPr>
        <p:spPr>
          <a:xfrm>
            <a:off x="483395"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5"/>
          <p:cNvSpPr txBox="1">
            <a:spLocks noGrp="1"/>
          </p:cNvSpPr>
          <p:nvPr>
            <p:ph type="body" idx="3"/>
          </p:nvPr>
        </p:nvSpPr>
        <p:spPr>
          <a:xfrm>
            <a:off x="4800602" y="1674926"/>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5"/>
          <p:cNvSpPr txBox="1">
            <a:spLocks noGrp="1"/>
          </p:cNvSpPr>
          <p:nvPr>
            <p:ph type="body" idx="4"/>
          </p:nvPr>
        </p:nvSpPr>
        <p:spPr>
          <a:xfrm>
            <a:off x="483395"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body" idx="5"/>
          </p:nvPr>
        </p:nvSpPr>
        <p:spPr>
          <a:xfrm>
            <a:off x="4800602" y="3336331"/>
            <a:ext cx="3715941"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6"/>
          <p:cNvSpPr txBox="1">
            <a:spLocks noGrp="1"/>
          </p:cNvSpPr>
          <p:nvPr>
            <p:ph type="body" idx="1"/>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2"/>
          </p:nvPr>
        </p:nvSpPr>
        <p:spPr>
          <a:xfrm>
            <a:off x="4019999" y="1657564"/>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3"/>
          </p:nvPr>
        </p:nvSpPr>
        <p:spPr>
          <a:xfrm>
            <a:off x="6321981"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4"/>
          </p:nvPr>
        </p:nvSpPr>
        <p:spPr>
          <a:xfrm>
            <a:off x="4019999" y="3336329"/>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5"/>
          </p:nvPr>
        </p:nvSpPr>
        <p:spPr>
          <a:xfrm>
            <a:off x="6321981"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ntent and subhead">
  <p:cSld name="Five Content and subhea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7"/>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7"/>
          <p:cNvSpPr txBox="1">
            <a:spLocks noGrp="1"/>
          </p:cNvSpPr>
          <p:nvPr>
            <p:ph type="body" idx="2"/>
          </p:nvPr>
        </p:nvSpPr>
        <p:spPr>
          <a:xfrm>
            <a:off x="483578" y="1657561"/>
            <a:ext cx="3429000" cy="291762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body" idx="3"/>
          </p:nvPr>
        </p:nvSpPr>
        <p:spPr>
          <a:xfrm>
            <a:off x="4019404"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body" idx="4"/>
          </p:nvPr>
        </p:nvSpPr>
        <p:spPr>
          <a:xfrm>
            <a:off x="6320790" y="1657565"/>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body" idx="5"/>
          </p:nvPr>
        </p:nvSpPr>
        <p:spPr>
          <a:xfrm>
            <a:off x="4019404"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27"/>
          <p:cNvSpPr txBox="1">
            <a:spLocks noGrp="1"/>
          </p:cNvSpPr>
          <p:nvPr>
            <p:ph type="body" idx="6"/>
          </p:nvPr>
        </p:nvSpPr>
        <p:spPr>
          <a:xfrm>
            <a:off x="6320790" y="3336331"/>
            <a:ext cx="2194560" cy="1238855"/>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SzPts val="1400"/>
              <a:buNone/>
              <a:defRPr/>
            </a:lvl1pPr>
            <a:lvl2pPr marL="914400" lvl="1" indent="-228600" algn="ctr">
              <a:lnSpc>
                <a:spcPct val="90000"/>
              </a:lnSpc>
              <a:spcBef>
                <a:spcPts val="400"/>
              </a:spcBef>
              <a:spcAft>
                <a:spcPts val="0"/>
              </a:spcAft>
              <a:buSzPts val="1400"/>
              <a:buNone/>
              <a:defRPr/>
            </a:lvl2pPr>
            <a:lvl3pPr marL="1371600" lvl="2" indent="-228600" algn="ctr">
              <a:lnSpc>
                <a:spcPct val="90000"/>
              </a:lnSpc>
              <a:spcBef>
                <a:spcPts val="400"/>
              </a:spcBef>
              <a:spcAft>
                <a:spcPts val="0"/>
              </a:spcAft>
              <a:buSzPts val="1200"/>
              <a:buNone/>
              <a:defRPr/>
            </a:lvl3pPr>
            <a:lvl4pPr marL="1828800" lvl="3" indent="-228600" algn="ctr">
              <a:lnSpc>
                <a:spcPct val="90000"/>
              </a:lnSpc>
              <a:spcBef>
                <a:spcPts val="400"/>
              </a:spcBef>
              <a:spcAft>
                <a:spcPts val="0"/>
              </a:spcAft>
              <a:buSzPts val="1200"/>
              <a:buNone/>
              <a:defRPr/>
            </a:lvl4pPr>
            <a:lvl5pPr marL="2286000" lvl="4" indent="-228600" algn="ctr">
              <a:lnSpc>
                <a:spcPct val="90000"/>
              </a:lnSpc>
              <a:spcBef>
                <a:spcPts val="400"/>
              </a:spcBef>
              <a:spcAft>
                <a:spcPts val="0"/>
              </a:spcAft>
              <a:buSzPts val="11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7"/>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Subhead">
  <p:cSld name="Two Content, Subhea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a:off x="483578" y="1009112"/>
            <a:ext cx="8031773" cy="55096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b="0" i="0">
                <a:solidFill>
                  <a:schemeClr val="accent1"/>
                </a:solidFill>
                <a:latin typeface="IBM Plex Sans Light"/>
                <a:ea typeface="IBM Plex Sans Light"/>
                <a:cs typeface="IBM Plex Sans Light"/>
                <a:sym typeface="IBM Plex Sans Light"/>
              </a:defRPr>
            </a:lvl1pPr>
            <a:lvl2pPr marL="914400" lvl="1" indent="-228600" algn="l">
              <a:lnSpc>
                <a:spcPct val="90000"/>
              </a:lnSpc>
              <a:spcBef>
                <a:spcPts val="400"/>
              </a:spcBef>
              <a:spcAft>
                <a:spcPts val="0"/>
              </a:spcAft>
              <a:buSzPts val="1400"/>
              <a:buNone/>
              <a:defRPr b="0" i="0">
                <a:solidFill>
                  <a:schemeClr val="accent1"/>
                </a:solidFill>
                <a:latin typeface="IBM Plex Sans Light"/>
                <a:ea typeface="IBM Plex Sans Light"/>
                <a:cs typeface="IBM Plex Sans Light"/>
                <a:sym typeface="IBM Plex Sans Light"/>
              </a:defRPr>
            </a:lvl2pPr>
            <a:lvl3pPr marL="1371600" lvl="2"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3pPr>
            <a:lvl4pPr marL="1828800" lvl="3" indent="-228600" algn="l">
              <a:lnSpc>
                <a:spcPct val="90000"/>
              </a:lnSpc>
              <a:spcBef>
                <a:spcPts val="400"/>
              </a:spcBef>
              <a:spcAft>
                <a:spcPts val="0"/>
              </a:spcAft>
              <a:buSzPts val="1200"/>
              <a:buNone/>
              <a:defRPr b="0" i="0">
                <a:solidFill>
                  <a:schemeClr val="accent1"/>
                </a:solidFill>
                <a:latin typeface="IBM Plex Sans Light"/>
                <a:ea typeface="IBM Plex Sans Light"/>
                <a:cs typeface="IBM Plex Sans Light"/>
                <a:sym typeface="IBM Plex Sans Light"/>
              </a:defRPr>
            </a:lvl4pPr>
            <a:lvl5pPr marL="2286000" lvl="4" indent="-228600" algn="l">
              <a:lnSpc>
                <a:spcPct val="90000"/>
              </a:lnSpc>
              <a:spcBef>
                <a:spcPts val="400"/>
              </a:spcBef>
              <a:spcAft>
                <a:spcPts val="0"/>
              </a:spcAft>
              <a:buSzPts val="1100"/>
              <a:buNone/>
              <a:defRPr b="0" i="0">
                <a:solidFill>
                  <a:schemeClr val="accent1"/>
                </a:solidFill>
                <a:latin typeface="IBM Plex Sans Light"/>
                <a:ea typeface="IBM Plex Sans Light"/>
                <a:cs typeface="IBM Plex Sans Light"/>
                <a:sym typeface="IBM Plex Sans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8"/>
          <p:cNvSpPr txBox="1">
            <a:spLocks noGrp="1"/>
          </p:cNvSpPr>
          <p:nvPr>
            <p:ph type="body" idx="2"/>
          </p:nvPr>
        </p:nvSpPr>
        <p:spPr>
          <a:xfrm>
            <a:off x="483577"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744377"/>
            <a:ext cx="3886200" cy="2888347"/>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2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83577" y="273844"/>
            <a:ext cx="8032964"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483579"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 name="Google Shape;154;p29"/>
          <p:cNvSpPr txBox="1">
            <a:spLocks noGrp="1"/>
          </p:cNvSpPr>
          <p:nvPr>
            <p:ph type="body" idx="2"/>
          </p:nvPr>
        </p:nvSpPr>
        <p:spPr>
          <a:xfrm>
            <a:off x="483579"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9"/>
          <p:cNvSpPr txBox="1">
            <a:spLocks noGrp="1"/>
          </p:cNvSpPr>
          <p:nvPr>
            <p:ph type="body" idx="3"/>
          </p:nvPr>
        </p:nvSpPr>
        <p:spPr>
          <a:xfrm>
            <a:off x="462915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6" name="Google Shape;156;p29"/>
          <p:cNvSpPr txBox="1">
            <a:spLocks noGrp="1"/>
          </p:cNvSpPr>
          <p:nvPr>
            <p:ph type="body" idx="4"/>
          </p:nvPr>
        </p:nvSpPr>
        <p:spPr>
          <a:xfrm>
            <a:off x="4629152"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9"/>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 name="Google Shape;160;p30"/>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1"/>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3"/>
        <p:cNvGrpSpPr/>
        <p:nvPr/>
      </p:nvGrpSpPr>
      <p:grpSpPr>
        <a:xfrm>
          <a:off x="0" y="0"/>
          <a:ext cx="0" cy="0"/>
          <a:chOff x="0" y="0"/>
          <a:chExt cx="0" cy="0"/>
        </a:xfrm>
      </p:grpSpPr>
      <p:sp>
        <p:nvSpPr>
          <p:cNvPr id="164" name="Google Shape;164;p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3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33"/>
          <p:cNvSpPr txBox="1">
            <a:spLocks noGrp="1"/>
          </p:cNvSpPr>
          <p:nvPr>
            <p:ph type="body" idx="1"/>
          </p:nvPr>
        </p:nvSpPr>
        <p:spPr>
          <a:xfrm>
            <a:off x="3887391" y="740571"/>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8" name="Google Shape;168;p33"/>
          <p:cNvSpPr txBox="1">
            <a:spLocks noGrp="1"/>
          </p:cNvSpPr>
          <p:nvPr>
            <p:ph type="body" idx="2"/>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9" name="Google Shape;169;p33"/>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483580" y="342900"/>
            <a:ext cx="3095441"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Saira Condensed Semi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4"/>
          <p:cNvSpPr txBox="1">
            <a:spLocks noGrp="1"/>
          </p:cNvSpPr>
          <p:nvPr>
            <p:ph type="body" idx="1"/>
          </p:nvPr>
        </p:nvSpPr>
        <p:spPr>
          <a:xfrm>
            <a:off x="483580" y="1543052"/>
            <a:ext cx="3095441"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3" name="Google Shape;173;p34"/>
          <p:cNvSpPr>
            <a:spLocks noGrp="1"/>
          </p:cNvSpPr>
          <p:nvPr>
            <p:ph type="pic" idx="2"/>
          </p:nvPr>
        </p:nvSpPr>
        <p:spPr>
          <a:xfrm>
            <a:off x="3887391" y="740571"/>
            <a:ext cx="4629150" cy="3655219"/>
          </a:xfrm>
          <a:prstGeom prst="rect">
            <a:avLst/>
          </a:prstGeom>
          <a:noFill/>
          <a:ln>
            <a:noFill/>
          </a:ln>
        </p:spPr>
      </p:sp>
      <p:sp>
        <p:nvSpPr>
          <p:cNvPr id="174" name="Google Shape;174;p34"/>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 name="Google Shape;177;p35"/>
          <p:cNvSpPr txBox="1">
            <a:spLocks noGrp="1"/>
          </p:cNvSpPr>
          <p:nvPr>
            <p:ph type="body" idx="1"/>
          </p:nvPr>
        </p:nvSpPr>
        <p:spPr>
          <a:xfrm rot="5400000">
            <a:off x="2911274" y="-1058477"/>
            <a:ext cx="3176382" cy="803177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rot="5400000">
            <a:off x="5350074" y="1467447"/>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36"/>
          <p:cNvSpPr txBox="1">
            <a:spLocks noGrp="1"/>
          </p:cNvSpPr>
          <p:nvPr>
            <p:ph type="body" idx="1"/>
          </p:nvPr>
        </p:nvSpPr>
        <p:spPr>
          <a:xfrm rot="5400000">
            <a:off x="1277036" y="-519614"/>
            <a:ext cx="4358879" cy="594579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5">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483578" y="273844"/>
            <a:ext cx="8031773" cy="994172"/>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3000"/>
              <a:buFont typeface="Saira Condensed SemiBold"/>
              <a:buNone/>
              <a:defRPr sz="3000" b="1" i="0" u="none" strike="noStrike" cap="none">
                <a:solidFill>
                  <a:schemeClr val="dk1"/>
                </a:solidFill>
                <a:latin typeface="Saira Condensed SemiBold"/>
                <a:ea typeface="Saira Condensed SemiBold"/>
                <a:cs typeface="Saira Condensed SemiBold"/>
                <a:sym typeface="Saira Condensed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483578" y="1369219"/>
            <a:ext cx="8031773" cy="3176382"/>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90000"/>
              </a:lnSpc>
              <a:spcBef>
                <a:spcPts val="800"/>
              </a:spcBef>
              <a:spcAft>
                <a:spcPts val="0"/>
              </a:spcAft>
              <a:buClr>
                <a:schemeClr val="accent4"/>
              </a:buClr>
              <a:buSzPts val="1400"/>
              <a:buFont typeface="Noto Sans Symbols"/>
              <a:buChar char="▪"/>
              <a:defRPr sz="1400" b="0" i="0" u="none" strike="noStrike" cap="none">
                <a:solidFill>
                  <a:schemeClr val="dk1"/>
                </a:solidFill>
                <a:latin typeface="IBM Plex Sans"/>
                <a:ea typeface="IBM Plex Sans"/>
                <a:cs typeface="IBM Plex Sans"/>
                <a:sym typeface="IBM Plex Sans"/>
              </a:defRPr>
            </a:lvl1pPr>
            <a:lvl2pPr marL="914400" marR="0" lvl="1" indent="-317500" algn="l" rtl="0">
              <a:lnSpc>
                <a:spcPct val="90000"/>
              </a:lnSpc>
              <a:spcBef>
                <a:spcPts val="400"/>
              </a:spcBef>
              <a:spcAft>
                <a:spcPts val="0"/>
              </a:spcAft>
              <a:buClr>
                <a:schemeClr val="accent4"/>
              </a:buClr>
              <a:buSzPts val="1400"/>
              <a:buFont typeface="NTR"/>
              <a:buChar char="-"/>
              <a:defRPr sz="1400" b="0" i="0" u="none" strike="noStrike" cap="none">
                <a:solidFill>
                  <a:schemeClr val="dk1"/>
                </a:solidFill>
                <a:latin typeface="IBM Plex Sans"/>
                <a:ea typeface="IBM Plex Sans"/>
                <a:cs typeface="IBM Plex Sans"/>
                <a:sym typeface="IBM Plex Sans"/>
              </a:defRPr>
            </a:lvl2pPr>
            <a:lvl3pPr marL="1371600" marR="0" lvl="2"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90000"/>
              </a:lnSpc>
              <a:spcBef>
                <a:spcPts val="400"/>
              </a:spcBef>
              <a:spcAft>
                <a:spcPts val="0"/>
              </a:spcAft>
              <a:buClr>
                <a:schemeClr val="accent4"/>
              </a:buClr>
              <a:buSzPts val="1200"/>
              <a:buFont typeface="NTR"/>
              <a:buChar char="-"/>
              <a:defRPr sz="1200" b="0" i="0" u="none" strike="noStrike" cap="none">
                <a:solidFill>
                  <a:schemeClr val="dk1"/>
                </a:solidFill>
                <a:latin typeface="IBM Plex Sans"/>
                <a:ea typeface="IBM Plex Sans"/>
                <a:cs typeface="IBM Plex Sans"/>
                <a:sym typeface="IBM Plex Sans"/>
              </a:defRPr>
            </a:lvl4pPr>
            <a:lvl5pPr marL="2286000" marR="0" lvl="4" indent="-298450" algn="l" rtl="0">
              <a:lnSpc>
                <a:spcPct val="90000"/>
              </a:lnSpc>
              <a:spcBef>
                <a:spcPts val="400"/>
              </a:spcBef>
              <a:spcAft>
                <a:spcPts val="0"/>
              </a:spcAft>
              <a:buClr>
                <a:schemeClr val="accent4"/>
              </a:buClr>
              <a:buSzPts val="1100"/>
              <a:buFont typeface="NTR"/>
              <a:buChar char="-"/>
              <a:defRPr sz="1100" b="0" i="0" u="none" strike="noStrike" cap="none">
                <a:solidFill>
                  <a:schemeClr val="dk1"/>
                </a:solidFill>
                <a:latin typeface="IBM Plex Sans"/>
                <a:ea typeface="IBM Plex Sans"/>
                <a:cs typeface="IBM Plex Sans"/>
                <a:sym typeface="IBM Plex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accent1"/>
                </a:solidFill>
                <a:latin typeface="IBM Plex Sans"/>
                <a:ea typeface="IBM Plex Sans"/>
                <a:cs typeface="IBM Plex Sans"/>
                <a:sym typeface="IBM Plex Sans"/>
              </a:defRPr>
            </a:lvl1pPr>
            <a:lvl2pPr marL="0" marR="0" lvl="1" indent="0" algn="r" rtl="0">
              <a:spcBef>
                <a:spcPts val="0"/>
              </a:spcBef>
              <a:buNone/>
              <a:defRPr sz="900" b="1" i="0" u="none" strike="noStrike" cap="none">
                <a:solidFill>
                  <a:schemeClr val="accent1"/>
                </a:solidFill>
                <a:latin typeface="IBM Plex Sans"/>
                <a:ea typeface="IBM Plex Sans"/>
                <a:cs typeface="IBM Plex Sans"/>
                <a:sym typeface="IBM Plex Sans"/>
              </a:defRPr>
            </a:lvl2pPr>
            <a:lvl3pPr marL="0" marR="0" lvl="2" indent="0" algn="r" rtl="0">
              <a:spcBef>
                <a:spcPts val="0"/>
              </a:spcBef>
              <a:buNone/>
              <a:defRPr sz="900" b="1" i="0" u="none" strike="noStrike" cap="none">
                <a:solidFill>
                  <a:schemeClr val="accent1"/>
                </a:solidFill>
                <a:latin typeface="IBM Plex Sans"/>
                <a:ea typeface="IBM Plex Sans"/>
                <a:cs typeface="IBM Plex Sans"/>
                <a:sym typeface="IBM Plex Sans"/>
              </a:defRPr>
            </a:lvl3pPr>
            <a:lvl4pPr marL="0" marR="0" lvl="3" indent="0" algn="r" rtl="0">
              <a:spcBef>
                <a:spcPts val="0"/>
              </a:spcBef>
              <a:buNone/>
              <a:defRPr sz="900" b="1" i="0" u="none" strike="noStrike" cap="none">
                <a:solidFill>
                  <a:schemeClr val="accent1"/>
                </a:solidFill>
                <a:latin typeface="IBM Plex Sans"/>
                <a:ea typeface="IBM Plex Sans"/>
                <a:cs typeface="IBM Plex Sans"/>
                <a:sym typeface="IBM Plex Sans"/>
              </a:defRPr>
            </a:lvl4pPr>
            <a:lvl5pPr marL="0" marR="0" lvl="4" indent="0" algn="r" rtl="0">
              <a:spcBef>
                <a:spcPts val="0"/>
              </a:spcBef>
              <a:buNone/>
              <a:defRPr sz="900" b="1" i="0" u="none" strike="noStrike" cap="none">
                <a:solidFill>
                  <a:schemeClr val="accent1"/>
                </a:solidFill>
                <a:latin typeface="IBM Plex Sans"/>
                <a:ea typeface="IBM Plex Sans"/>
                <a:cs typeface="IBM Plex Sans"/>
                <a:sym typeface="IBM Plex Sans"/>
              </a:defRPr>
            </a:lvl5pPr>
            <a:lvl6pPr marL="0" marR="0" lvl="5" indent="0" algn="r" rtl="0">
              <a:spcBef>
                <a:spcPts val="0"/>
              </a:spcBef>
              <a:buNone/>
              <a:defRPr sz="900" b="1" i="0" u="none" strike="noStrike" cap="none">
                <a:solidFill>
                  <a:schemeClr val="accent1"/>
                </a:solidFill>
                <a:latin typeface="IBM Plex Sans"/>
                <a:ea typeface="IBM Plex Sans"/>
                <a:cs typeface="IBM Plex Sans"/>
                <a:sym typeface="IBM Plex Sans"/>
              </a:defRPr>
            </a:lvl6pPr>
            <a:lvl7pPr marL="0" marR="0" lvl="6" indent="0" algn="r" rtl="0">
              <a:spcBef>
                <a:spcPts val="0"/>
              </a:spcBef>
              <a:buNone/>
              <a:defRPr sz="900" b="1" i="0" u="none" strike="noStrike" cap="none">
                <a:solidFill>
                  <a:schemeClr val="accent1"/>
                </a:solidFill>
                <a:latin typeface="IBM Plex Sans"/>
                <a:ea typeface="IBM Plex Sans"/>
                <a:cs typeface="IBM Plex Sans"/>
                <a:sym typeface="IBM Plex Sans"/>
              </a:defRPr>
            </a:lvl7pPr>
            <a:lvl8pPr marL="0" marR="0" lvl="7" indent="0" algn="r" rtl="0">
              <a:spcBef>
                <a:spcPts val="0"/>
              </a:spcBef>
              <a:buNone/>
              <a:defRPr sz="900" b="1" i="0" u="none" strike="noStrike" cap="none">
                <a:solidFill>
                  <a:schemeClr val="accent1"/>
                </a:solidFill>
                <a:latin typeface="IBM Plex Sans"/>
                <a:ea typeface="IBM Plex Sans"/>
                <a:cs typeface="IBM Plex Sans"/>
                <a:sym typeface="IBM Plex Sans"/>
              </a:defRPr>
            </a:lvl8pPr>
            <a:lvl9pPr marL="0" marR="0" lvl="8" indent="0" algn="r" rtl="0">
              <a:spcBef>
                <a:spcPts val="0"/>
              </a:spcBef>
              <a:buNone/>
              <a:defRPr sz="900" b="1" i="0" u="none" strike="noStrike" cap="none">
                <a:solidFill>
                  <a:schemeClr val="accent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ctrTitle"/>
          </p:nvPr>
        </p:nvSpPr>
        <p:spPr>
          <a:xfrm>
            <a:off x="3187411" y="1878691"/>
            <a:ext cx="5460550" cy="1546148"/>
          </a:xfrm>
          <a:prstGeom prst="rect">
            <a:avLst/>
          </a:prstGeom>
          <a:noFill/>
          <a:ln>
            <a:noFill/>
          </a:ln>
        </p:spPr>
        <p:txBody>
          <a:bodyPr spcFirstLastPara="1" wrap="square" lIns="68575" tIns="34275" rIns="68575" bIns="34275" anchor="b" anchorCtr="0">
            <a:normAutofit fontScale="90000"/>
          </a:bodyPr>
          <a:lstStyle/>
          <a:p>
            <a:pPr marL="0" lvl="0" indent="0" algn="r" rtl="0">
              <a:lnSpc>
                <a:spcPct val="90000"/>
              </a:lnSpc>
              <a:spcBef>
                <a:spcPts val="0"/>
              </a:spcBef>
              <a:spcAft>
                <a:spcPts val="0"/>
              </a:spcAft>
              <a:buClr>
                <a:schemeClr val="lt1"/>
              </a:buClr>
              <a:buSzPct val="100000"/>
              <a:buFont typeface="Saira Condensed Light"/>
              <a:buNone/>
            </a:pPr>
            <a:r>
              <a:rPr lang="en"/>
              <a:t>Plume Surface Interactions on the Moon and Mars</a:t>
            </a:r>
            <a:endParaRPr/>
          </a:p>
          <a:p>
            <a:pPr marL="0" lvl="0" indent="0" algn="r" rtl="0">
              <a:lnSpc>
                <a:spcPct val="90000"/>
              </a:lnSpc>
              <a:spcBef>
                <a:spcPts val="0"/>
              </a:spcBef>
              <a:spcAft>
                <a:spcPts val="0"/>
              </a:spcAft>
              <a:buClr>
                <a:schemeClr val="lt1"/>
              </a:buClr>
              <a:buSzPct val="100000"/>
              <a:buFont typeface="Saira Condensed Light"/>
              <a:buNone/>
            </a:pPr>
            <a:r>
              <a:rPr lang="en"/>
              <a:t>Phase 4</a:t>
            </a:r>
            <a:endParaRPr/>
          </a:p>
        </p:txBody>
      </p:sp>
      <p:sp>
        <p:nvSpPr>
          <p:cNvPr id="186" name="Google Shape;186;p37"/>
          <p:cNvSpPr txBox="1">
            <a:spLocks noGrp="1"/>
          </p:cNvSpPr>
          <p:nvPr>
            <p:ph type="subTitle" idx="1"/>
          </p:nvPr>
        </p:nvSpPr>
        <p:spPr>
          <a:xfrm>
            <a:off x="3366655" y="3443527"/>
            <a:ext cx="5281306" cy="700976"/>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500"/>
              <a:buNone/>
            </a:pPr>
            <a:r>
              <a:rPr lang="en"/>
              <a:t>Team members: Grant Brickner, Michael Burgos, </a:t>
            </a:r>
            <a:endParaRPr/>
          </a:p>
          <a:p>
            <a:pPr marL="0" lvl="0" indent="0" algn="r" rtl="0">
              <a:lnSpc>
                <a:spcPct val="90000"/>
              </a:lnSpc>
              <a:spcBef>
                <a:spcPts val="0"/>
              </a:spcBef>
              <a:spcAft>
                <a:spcPts val="0"/>
              </a:spcAft>
              <a:buSzPts val="1500"/>
              <a:buNone/>
            </a:pPr>
            <a:r>
              <a:rPr lang="en"/>
              <a:t>Jett Langhorn, Uesli Keta, Maria Ortiz</a:t>
            </a:r>
            <a:endParaRPr/>
          </a:p>
        </p:txBody>
      </p:sp>
      <p:sp>
        <p:nvSpPr>
          <p:cNvPr id="187" name="Google Shape;187;p37"/>
          <p:cNvSpPr txBox="1">
            <a:spLocks noGrp="1"/>
          </p:cNvSpPr>
          <p:nvPr>
            <p:ph type="body" idx="2"/>
          </p:nvPr>
        </p:nvSpPr>
        <p:spPr>
          <a:xfrm>
            <a:off x="3506932" y="4267564"/>
            <a:ext cx="5141031" cy="31688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SzPts val="1400"/>
              <a:buNone/>
            </a:pPr>
            <a:r>
              <a:rPr lang="en"/>
              <a:t>Project Advisors: Prof. Rabinovitch, Prof. Parziale</a:t>
            </a:r>
            <a:endParaRPr/>
          </a:p>
        </p:txBody>
      </p:sp>
      <p:sp>
        <p:nvSpPr>
          <p:cNvPr id="188" name="Google Shape;188;p37"/>
          <p:cNvSpPr txBox="1">
            <a:spLocks noGrp="1"/>
          </p:cNvSpPr>
          <p:nvPr>
            <p:ph type="dt" idx="10"/>
          </p:nvPr>
        </p:nvSpPr>
        <p:spPr>
          <a:xfrm>
            <a:off x="7747075" y="4756525"/>
            <a:ext cx="1075500" cy="192300"/>
          </a:xfrm>
          <a:prstGeom prst="rect">
            <a:avLst/>
          </a:prstGeom>
          <a:solidFill>
            <a:schemeClr val="accent1"/>
          </a:solidFill>
          <a:ln>
            <a:noFill/>
          </a:ln>
        </p:spPr>
        <p:txBody>
          <a:bodyPr spcFirstLastPara="1" wrap="square" lIns="68575" tIns="34275" rIns="68575" bIns="34275" anchor="t" anchorCtr="0">
            <a:spAutoFit/>
          </a:bodyPr>
          <a:lstStyle/>
          <a:p>
            <a:pPr marL="0" lvl="0" indent="0" algn="r" rtl="0">
              <a:spcBef>
                <a:spcPts val="0"/>
              </a:spcBef>
              <a:spcAft>
                <a:spcPts val="0"/>
              </a:spcAft>
              <a:buNone/>
            </a:pPr>
            <a:r>
              <a:rPr lang="en"/>
              <a:t>Date 02/23/2022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Structural/Space Constraints</a:t>
            </a:r>
            <a:endParaRPr/>
          </a:p>
        </p:txBody>
      </p:sp>
      <p:sp>
        <p:nvSpPr>
          <p:cNvPr id="259" name="Google Shape;259;p46"/>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60" name="Google Shape;260;p46"/>
          <p:cNvSpPr txBox="1">
            <a:spLocks noGrp="1"/>
          </p:cNvSpPr>
          <p:nvPr>
            <p:ph type="body" idx="2"/>
          </p:nvPr>
        </p:nvSpPr>
        <p:spPr>
          <a:xfrm>
            <a:off x="484775" y="1203250"/>
            <a:ext cx="3695700" cy="2628600"/>
          </a:xfrm>
          <a:prstGeom prst="rect">
            <a:avLst/>
          </a:prstGeom>
          <a:noFill/>
          <a:ln>
            <a:noFill/>
          </a:ln>
        </p:spPr>
        <p:txBody>
          <a:bodyPr spcFirstLastPara="1" wrap="square" lIns="68575" tIns="34275" rIns="68575" bIns="34275" anchor="t" anchorCtr="0">
            <a:normAutofit lnSpcReduction="10000"/>
          </a:bodyPr>
          <a:lstStyle/>
          <a:p>
            <a:pPr marL="457200" lvl="0" indent="-317500" algn="l" rtl="0">
              <a:lnSpc>
                <a:spcPct val="90000"/>
              </a:lnSpc>
              <a:spcBef>
                <a:spcPts val="0"/>
              </a:spcBef>
              <a:spcAft>
                <a:spcPts val="0"/>
              </a:spcAft>
              <a:buSzPts val="1400"/>
              <a:buChar char="▪"/>
            </a:pPr>
            <a:r>
              <a:rPr lang="en"/>
              <a:t>Previous linear actuator too large for test section</a:t>
            </a:r>
            <a:endParaRPr/>
          </a:p>
          <a:p>
            <a:pPr marL="914400" lvl="1" indent="-317500" algn="l" rtl="0">
              <a:lnSpc>
                <a:spcPct val="90000"/>
              </a:lnSpc>
              <a:spcBef>
                <a:spcPts val="1000"/>
              </a:spcBef>
              <a:spcAft>
                <a:spcPts val="0"/>
              </a:spcAft>
              <a:buSzPts val="1400"/>
              <a:buChar char="-"/>
            </a:pPr>
            <a:r>
              <a:rPr lang="en"/>
              <a:t>Height limitations for imaging through test section window</a:t>
            </a:r>
            <a:endParaRPr/>
          </a:p>
          <a:p>
            <a:pPr marL="457200" lvl="0" indent="-317500" algn="l" rtl="0">
              <a:spcBef>
                <a:spcPts val="1000"/>
              </a:spcBef>
              <a:spcAft>
                <a:spcPts val="0"/>
              </a:spcAft>
              <a:buSzPts val="1400"/>
              <a:buChar char="▪"/>
            </a:pPr>
            <a:r>
              <a:rPr lang="en"/>
              <a:t>Use of stepper motor will require machining to reduce the length of the lead screw</a:t>
            </a:r>
            <a:endParaRPr/>
          </a:p>
          <a:p>
            <a:pPr marL="457200" lvl="0" indent="-317500" algn="l" rtl="0">
              <a:lnSpc>
                <a:spcPct val="90000"/>
              </a:lnSpc>
              <a:spcBef>
                <a:spcPts val="1000"/>
              </a:spcBef>
              <a:spcAft>
                <a:spcPts val="0"/>
              </a:spcAft>
              <a:buSzPts val="1400"/>
              <a:buChar char="▪"/>
            </a:pPr>
            <a:r>
              <a:rPr lang="en"/>
              <a:t>Current studies in tunnel limit access to the test section</a:t>
            </a:r>
            <a:endParaRPr/>
          </a:p>
          <a:p>
            <a:pPr marL="914400" lvl="1" indent="-317500" algn="l" rtl="0">
              <a:lnSpc>
                <a:spcPct val="90000"/>
              </a:lnSpc>
              <a:spcBef>
                <a:spcPts val="1000"/>
              </a:spcBef>
              <a:spcAft>
                <a:spcPts val="0"/>
              </a:spcAft>
              <a:buSzPts val="1400"/>
              <a:buChar char="-"/>
            </a:pPr>
            <a:r>
              <a:rPr lang="en"/>
              <a:t>Hollow cylinder</a:t>
            </a:r>
            <a:endParaRPr/>
          </a:p>
          <a:p>
            <a:pPr marL="457200" lvl="0" indent="0" algn="l" rtl="0">
              <a:lnSpc>
                <a:spcPct val="90000"/>
              </a:lnSpc>
              <a:spcBef>
                <a:spcPts val="1000"/>
              </a:spcBef>
              <a:spcAft>
                <a:spcPts val="1000"/>
              </a:spcAft>
              <a:buNone/>
            </a:pPr>
            <a:endParaRPr/>
          </a:p>
        </p:txBody>
      </p:sp>
      <p:pic>
        <p:nvPicPr>
          <p:cNvPr id="261" name="Google Shape;261;p46"/>
          <p:cNvPicPr preferRelativeResize="0"/>
          <p:nvPr/>
        </p:nvPicPr>
        <p:blipFill>
          <a:blip r:embed="rId3">
            <a:alphaModFix/>
          </a:blip>
          <a:stretch>
            <a:fillRect/>
          </a:stretch>
        </p:blipFill>
        <p:spPr>
          <a:xfrm>
            <a:off x="5437088" y="2841600"/>
            <a:ext cx="1749550" cy="1749550"/>
          </a:xfrm>
          <a:prstGeom prst="rect">
            <a:avLst/>
          </a:prstGeom>
          <a:noFill/>
          <a:ln>
            <a:noFill/>
          </a:ln>
        </p:spPr>
      </p:pic>
      <p:pic>
        <p:nvPicPr>
          <p:cNvPr id="262" name="Google Shape;262;p46"/>
          <p:cNvPicPr preferRelativeResize="0"/>
          <p:nvPr/>
        </p:nvPicPr>
        <p:blipFill>
          <a:blip r:embed="rId4">
            <a:alphaModFix/>
          </a:blip>
          <a:stretch>
            <a:fillRect/>
          </a:stretch>
        </p:blipFill>
        <p:spPr>
          <a:xfrm>
            <a:off x="4654950" y="756600"/>
            <a:ext cx="3313820" cy="216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Stepper Motor Accommodations</a:t>
            </a:r>
            <a:endParaRPr/>
          </a:p>
        </p:txBody>
      </p:sp>
      <p:sp>
        <p:nvSpPr>
          <p:cNvPr id="268" name="Google Shape;268;p47"/>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69" name="Google Shape;269;p47"/>
          <p:cNvSpPr txBox="1">
            <a:spLocks noGrp="1"/>
          </p:cNvSpPr>
          <p:nvPr>
            <p:ph type="body" idx="2"/>
          </p:nvPr>
        </p:nvSpPr>
        <p:spPr>
          <a:xfrm>
            <a:off x="445725" y="998300"/>
            <a:ext cx="3528600" cy="3311700"/>
          </a:xfrm>
          <a:prstGeom prst="rect">
            <a:avLst/>
          </a:prstGeom>
          <a:noFill/>
          <a:ln>
            <a:noFill/>
          </a:ln>
        </p:spPr>
        <p:txBody>
          <a:bodyPr spcFirstLastPara="1" wrap="square" lIns="68575" tIns="34275" rIns="68575" bIns="34275" anchor="t" anchorCtr="0">
            <a:normAutofit lnSpcReduction="10000"/>
          </a:bodyPr>
          <a:lstStyle/>
          <a:p>
            <a:pPr marL="457200" lvl="0" indent="-317500" algn="l" rtl="0">
              <a:lnSpc>
                <a:spcPct val="90000"/>
              </a:lnSpc>
              <a:spcBef>
                <a:spcPts val="0"/>
              </a:spcBef>
              <a:spcAft>
                <a:spcPts val="0"/>
              </a:spcAft>
              <a:buSzPts val="1400"/>
              <a:buChar char="▪"/>
            </a:pPr>
            <a:r>
              <a:rPr lang="en"/>
              <a:t>Swapped square base plates</a:t>
            </a:r>
            <a:endParaRPr/>
          </a:p>
          <a:p>
            <a:pPr marL="914400" lvl="1" indent="-317500" algn="l" rtl="0">
              <a:lnSpc>
                <a:spcPct val="90000"/>
              </a:lnSpc>
              <a:spcBef>
                <a:spcPts val="1000"/>
              </a:spcBef>
              <a:spcAft>
                <a:spcPts val="0"/>
              </a:spcAft>
              <a:buSzPts val="1400"/>
              <a:buChar char="-"/>
            </a:pPr>
            <a:r>
              <a:rPr lang="en"/>
              <a:t>Ability to use optical risers for additional vertical alignment  </a:t>
            </a:r>
            <a:endParaRPr/>
          </a:p>
          <a:p>
            <a:pPr marL="914400" lvl="1" indent="-317500" algn="l" rtl="0">
              <a:lnSpc>
                <a:spcPct val="90000"/>
              </a:lnSpc>
              <a:spcBef>
                <a:spcPts val="1000"/>
              </a:spcBef>
              <a:spcAft>
                <a:spcPts val="0"/>
              </a:spcAft>
              <a:buSzPts val="1400"/>
              <a:buChar char="-"/>
            </a:pPr>
            <a:r>
              <a:rPr lang="en"/>
              <a:t>More threaded connection holes</a:t>
            </a:r>
            <a:endParaRPr/>
          </a:p>
          <a:p>
            <a:pPr marL="457200" lvl="0" indent="-317500" algn="l" rtl="0">
              <a:lnSpc>
                <a:spcPct val="90000"/>
              </a:lnSpc>
              <a:spcBef>
                <a:spcPts val="1000"/>
              </a:spcBef>
              <a:spcAft>
                <a:spcPts val="0"/>
              </a:spcAft>
              <a:buSzPts val="1400"/>
              <a:buChar char="▪"/>
            </a:pPr>
            <a:r>
              <a:rPr lang="en"/>
              <a:t>Used the plate’s predefined geometry to make a motor-plate connection part</a:t>
            </a:r>
            <a:endParaRPr/>
          </a:p>
          <a:p>
            <a:pPr marL="914400" lvl="1" indent="-317500" algn="l" rtl="0">
              <a:lnSpc>
                <a:spcPct val="90000"/>
              </a:lnSpc>
              <a:spcBef>
                <a:spcPts val="1000"/>
              </a:spcBef>
              <a:spcAft>
                <a:spcPts val="0"/>
              </a:spcAft>
              <a:buSzPts val="1400"/>
              <a:buChar char="-"/>
            </a:pPr>
            <a:r>
              <a:rPr lang="en"/>
              <a:t>Cavity space for lead screw travel</a:t>
            </a:r>
            <a:endParaRPr/>
          </a:p>
          <a:p>
            <a:pPr marL="914400" lvl="1" indent="-317500" algn="l" rtl="0">
              <a:lnSpc>
                <a:spcPct val="90000"/>
              </a:lnSpc>
              <a:spcBef>
                <a:spcPts val="1000"/>
              </a:spcBef>
              <a:spcAft>
                <a:spcPts val="0"/>
              </a:spcAft>
              <a:buSzPts val="1400"/>
              <a:buChar char="-"/>
            </a:pPr>
            <a:r>
              <a:rPr lang="en"/>
              <a:t>Lead screw nut screws into bottom</a:t>
            </a:r>
            <a:endParaRPr/>
          </a:p>
          <a:p>
            <a:pPr marL="457200" lvl="0" indent="0" algn="l" rtl="0">
              <a:lnSpc>
                <a:spcPct val="90000"/>
              </a:lnSpc>
              <a:spcBef>
                <a:spcPts val="1000"/>
              </a:spcBef>
              <a:spcAft>
                <a:spcPts val="1000"/>
              </a:spcAft>
              <a:buNone/>
            </a:pPr>
            <a:endParaRPr/>
          </a:p>
        </p:txBody>
      </p:sp>
      <p:pic>
        <p:nvPicPr>
          <p:cNvPr id="270" name="Google Shape;270;p47"/>
          <p:cNvPicPr preferRelativeResize="0"/>
          <p:nvPr/>
        </p:nvPicPr>
        <p:blipFill>
          <a:blip r:embed="rId3">
            <a:alphaModFix/>
          </a:blip>
          <a:stretch>
            <a:fillRect/>
          </a:stretch>
        </p:blipFill>
        <p:spPr>
          <a:xfrm>
            <a:off x="4436475" y="766374"/>
            <a:ext cx="1657150" cy="2278575"/>
          </a:xfrm>
          <a:prstGeom prst="rect">
            <a:avLst/>
          </a:prstGeom>
          <a:noFill/>
          <a:ln>
            <a:noFill/>
          </a:ln>
        </p:spPr>
      </p:pic>
      <p:pic>
        <p:nvPicPr>
          <p:cNvPr id="271" name="Google Shape;271;p47"/>
          <p:cNvPicPr preferRelativeResize="0"/>
          <p:nvPr/>
        </p:nvPicPr>
        <p:blipFill rotWithShape="1">
          <a:blip r:embed="rId4">
            <a:alphaModFix/>
          </a:blip>
          <a:srcRect l="7809" t="6762" r="4440" b="5871"/>
          <a:stretch/>
        </p:blipFill>
        <p:spPr>
          <a:xfrm>
            <a:off x="4537988" y="3142025"/>
            <a:ext cx="1454125" cy="1567675"/>
          </a:xfrm>
          <a:prstGeom prst="rect">
            <a:avLst/>
          </a:prstGeom>
          <a:noFill/>
          <a:ln>
            <a:noFill/>
          </a:ln>
        </p:spPr>
      </p:pic>
      <p:pic>
        <p:nvPicPr>
          <p:cNvPr id="272" name="Google Shape;272;p47"/>
          <p:cNvPicPr preferRelativeResize="0"/>
          <p:nvPr/>
        </p:nvPicPr>
        <p:blipFill rotWithShape="1">
          <a:blip r:embed="rId5">
            <a:alphaModFix/>
          </a:blip>
          <a:srcRect l="5974" t="7841" r="7565" b="10732"/>
          <a:stretch/>
        </p:blipFill>
        <p:spPr>
          <a:xfrm>
            <a:off x="6238575" y="679300"/>
            <a:ext cx="2098375" cy="2322875"/>
          </a:xfrm>
          <a:prstGeom prst="rect">
            <a:avLst/>
          </a:prstGeom>
          <a:noFill/>
          <a:ln>
            <a:noFill/>
          </a:ln>
        </p:spPr>
      </p:pic>
      <p:pic>
        <p:nvPicPr>
          <p:cNvPr id="273" name="Google Shape;273;p47"/>
          <p:cNvPicPr preferRelativeResize="0"/>
          <p:nvPr/>
        </p:nvPicPr>
        <p:blipFill rotWithShape="1">
          <a:blip r:embed="rId6">
            <a:alphaModFix/>
          </a:blip>
          <a:srcRect l="17361" r="19299" b="15832"/>
          <a:stretch/>
        </p:blipFill>
        <p:spPr>
          <a:xfrm>
            <a:off x="6508100" y="3132501"/>
            <a:ext cx="1577739" cy="156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Future Structural Plans/Testing</a:t>
            </a:r>
            <a:endParaRPr/>
          </a:p>
        </p:txBody>
      </p:sp>
      <p:sp>
        <p:nvSpPr>
          <p:cNvPr id="279" name="Google Shape;279;p48"/>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80" name="Google Shape;280;p48"/>
          <p:cNvSpPr txBox="1">
            <a:spLocks noGrp="1"/>
          </p:cNvSpPr>
          <p:nvPr>
            <p:ph type="body" idx="2"/>
          </p:nvPr>
        </p:nvSpPr>
        <p:spPr>
          <a:xfrm>
            <a:off x="484775" y="1203250"/>
            <a:ext cx="3909000" cy="3380100"/>
          </a:xfrm>
          <a:prstGeom prst="rect">
            <a:avLst/>
          </a:prstGeom>
          <a:noFill/>
          <a:ln>
            <a:noFill/>
          </a:ln>
        </p:spPr>
        <p:txBody>
          <a:bodyPr spcFirstLastPara="1" wrap="square" lIns="68575" tIns="34275" rIns="68575" bIns="34275" anchor="t" anchorCtr="0">
            <a:normAutofit lnSpcReduction="20000"/>
          </a:bodyPr>
          <a:lstStyle/>
          <a:p>
            <a:pPr marL="457200" lvl="0" indent="-317500" algn="l" rtl="0">
              <a:lnSpc>
                <a:spcPct val="90000"/>
              </a:lnSpc>
              <a:spcBef>
                <a:spcPts val="0"/>
              </a:spcBef>
              <a:spcAft>
                <a:spcPts val="0"/>
              </a:spcAft>
              <a:buSzPts val="1400"/>
              <a:buChar char="▪"/>
            </a:pPr>
            <a:r>
              <a:rPr lang="en"/>
              <a:t>Create way to hold in pin</a:t>
            </a:r>
            <a:endParaRPr/>
          </a:p>
          <a:p>
            <a:pPr marL="914400" lvl="1" indent="-317500" algn="l" rtl="0">
              <a:lnSpc>
                <a:spcPct val="90000"/>
              </a:lnSpc>
              <a:spcBef>
                <a:spcPts val="1000"/>
              </a:spcBef>
              <a:spcAft>
                <a:spcPts val="0"/>
              </a:spcAft>
              <a:buSzPts val="1400"/>
              <a:buChar char="-"/>
            </a:pPr>
            <a:r>
              <a:rPr lang="en"/>
              <a:t>Either additional part that utilizes an available hole on the base plate, or incorporate into t-posts</a:t>
            </a:r>
            <a:endParaRPr/>
          </a:p>
          <a:p>
            <a:pPr marL="457200" lvl="0" indent="-317500" algn="l" rtl="0">
              <a:lnSpc>
                <a:spcPct val="90000"/>
              </a:lnSpc>
              <a:spcBef>
                <a:spcPts val="1000"/>
              </a:spcBef>
              <a:spcAft>
                <a:spcPts val="0"/>
              </a:spcAft>
              <a:buSzPts val="1400"/>
              <a:buChar char="▪"/>
            </a:pPr>
            <a:r>
              <a:rPr lang="en"/>
              <a:t>Redesign of t-posts</a:t>
            </a:r>
            <a:endParaRPr/>
          </a:p>
          <a:p>
            <a:pPr marL="914400" lvl="1" indent="-317500" algn="l" rtl="0">
              <a:lnSpc>
                <a:spcPct val="90000"/>
              </a:lnSpc>
              <a:spcBef>
                <a:spcPts val="1000"/>
              </a:spcBef>
              <a:spcAft>
                <a:spcPts val="0"/>
              </a:spcAft>
              <a:buSzPts val="1400"/>
              <a:buChar char="-"/>
            </a:pPr>
            <a:r>
              <a:rPr lang="en"/>
              <a:t>Began to show some deformation</a:t>
            </a:r>
            <a:endParaRPr/>
          </a:p>
          <a:p>
            <a:pPr marL="457200" lvl="0" indent="-317500" algn="l" rtl="0">
              <a:lnSpc>
                <a:spcPct val="90000"/>
              </a:lnSpc>
              <a:spcBef>
                <a:spcPts val="1000"/>
              </a:spcBef>
              <a:spcAft>
                <a:spcPts val="0"/>
              </a:spcAft>
              <a:buSzPts val="1400"/>
              <a:buChar char="▪"/>
            </a:pPr>
            <a:r>
              <a:rPr lang="en"/>
              <a:t>Machine test section connection plate</a:t>
            </a:r>
            <a:endParaRPr/>
          </a:p>
          <a:p>
            <a:pPr marL="914400" lvl="1" indent="-317500" algn="l" rtl="0">
              <a:lnSpc>
                <a:spcPct val="90000"/>
              </a:lnSpc>
              <a:spcBef>
                <a:spcPts val="1000"/>
              </a:spcBef>
              <a:spcAft>
                <a:spcPts val="0"/>
              </a:spcAft>
              <a:buSzPts val="1400"/>
              <a:buChar char="-"/>
            </a:pPr>
            <a:r>
              <a:rPr lang="en"/>
              <a:t>Insufficient space → smaller plate design</a:t>
            </a:r>
            <a:endParaRPr/>
          </a:p>
          <a:p>
            <a:pPr marL="457200" lvl="0" indent="-317500" algn="l" rtl="0">
              <a:lnSpc>
                <a:spcPct val="90000"/>
              </a:lnSpc>
              <a:spcBef>
                <a:spcPts val="1000"/>
              </a:spcBef>
              <a:spcAft>
                <a:spcPts val="0"/>
              </a:spcAft>
              <a:buSzPts val="1400"/>
              <a:buChar char="▪"/>
            </a:pPr>
            <a:r>
              <a:rPr lang="en"/>
              <a:t>Vacuum test</a:t>
            </a:r>
            <a:endParaRPr/>
          </a:p>
          <a:p>
            <a:pPr marL="914400" lvl="1" indent="-317500" algn="l" rtl="0">
              <a:lnSpc>
                <a:spcPct val="90000"/>
              </a:lnSpc>
              <a:spcBef>
                <a:spcPts val="1000"/>
              </a:spcBef>
              <a:spcAft>
                <a:spcPts val="0"/>
              </a:spcAft>
              <a:buSzPts val="1400"/>
              <a:buChar char="-"/>
            </a:pPr>
            <a:r>
              <a:rPr lang="en"/>
              <a:t>100% infill </a:t>
            </a:r>
            <a:endParaRPr/>
          </a:p>
          <a:p>
            <a:pPr marL="914400" lvl="1" indent="-317500" algn="l" rtl="0">
              <a:lnSpc>
                <a:spcPct val="90000"/>
              </a:lnSpc>
              <a:spcBef>
                <a:spcPts val="1000"/>
              </a:spcBef>
              <a:spcAft>
                <a:spcPts val="0"/>
              </a:spcAft>
              <a:buSzPts val="1400"/>
              <a:buChar char="-"/>
            </a:pPr>
            <a:r>
              <a:rPr lang="en"/>
              <a:t>Additional machining may be required</a:t>
            </a:r>
            <a:endParaRPr/>
          </a:p>
          <a:p>
            <a:pPr marL="457200" lvl="0" indent="0" algn="l" rtl="0">
              <a:lnSpc>
                <a:spcPct val="90000"/>
              </a:lnSpc>
              <a:spcBef>
                <a:spcPts val="1000"/>
              </a:spcBef>
              <a:spcAft>
                <a:spcPts val="1000"/>
              </a:spcAft>
              <a:buNone/>
            </a:pPr>
            <a:endParaRPr/>
          </a:p>
        </p:txBody>
      </p:sp>
      <p:pic>
        <p:nvPicPr>
          <p:cNvPr id="281" name="Google Shape;281;p48"/>
          <p:cNvPicPr preferRelativeResize="0"/>
          <p:nvPr/>
        </p:nvPicPr>
        <p:blipFill rotWithShape="1">
          <a:blip r:embed="rId3">
            <a:alphaModFix/>
          </a:blip>
          <a:srcRect l="631" t="-2815" r="641" b="5737"/>
          <a:stretch/>
        </p:blipFill>
        <p:spPr>
          <a:xfrm>
            <a:off x="4620800" y="743000"/>
            <a:ext cx="3774325" cy="2016475"/>
          </a:xfrm>
          <a:prstGeom prst="rect">
            <a:avLst/>
          </a:prstGeom>
          <a:noFill/>
          <a:ln>
            <a:noFill/>
          </a:ln>
        </p:spPr>
      </p:pic>
      <p:pic>
        <p:nvPicPr>
          <p:cNvPr id="282" name="Google Shape;282;p48"/>
          <p:cNvPicPr preferRelativeResize="0"/>
          <p:nvPr/>
        </p:nvPicPr>
        <p:blipFill>
          <a:blip r:embed="rId4">
            <a:alphaModFix/>
          </a:blip>
          <a:stretch>
            <a:fillRect/>
          </a:stretch>
        </p:blipFill>
        <p:spPr>
          <a:xfrm>
            <a:off x="4803375" y="2759475"/>
            <a:ext cx="3409176" cy="2016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473244"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Fabrication Plan</a:t>
            </a:r>
            <a:endParaRPr/>
          </a:p>
        </p:txBody>
      </p:sp>
      <p:sp>
        <p:nvSpPr>
          <p:cNvPr id="288" name="Google Shape;288;p49"/>
          <p:cNvSpPr txBox="1">
            <a:spLocks noGrp="1"/>
          </p:cNvSpPr>
          <p:nvPr>
            <p:ph type="body" idx="2"/>
          </p:nvPr>
        </p:nvSpPr>
        <p:spPr>
          <a:xfrm>
            <a:off x="0" y="824950"/>
            <a:ext cx="4725000" cy="4008300"/>
          </a:xfrm>
          <a:prstGeom prst="rect">
            <a:avLst/>
          </a:prstGeom>
          <a:noFill/>
          <a:ln>
            <a:noFill/>
          </a:ln>
        </p:spPr>
        <p:txBody>
          <a:bodyPr spcFirstLastPara="1" wrap="square" lIns="68575" tIns="34275" rIns="68575" bIns="34275" anchor="t" anchorCtr="0">
            <a:normAutofit lnSpcReduction="10000"/>
          </a:bodyPr>
          <a:lstStyle/>
          <a:p>
            <a:pPr marL="914400" lvl="0" indent="-321128" algn="l" rtl="0">
              <a:lnSpc>
                <a:spcPct val="115000"/>
              </a:lnSpc>
              <a:spcBef>
                <a:spcPts val="0"/>
              </a:spcBef>
              <a:spcAft>
                <a:spcPts val="0"/>
              </a:spcAft>
              <a:buSzPts val="1457"/>
              <a:buChar char="▪"/>
            </a:pPr>
            <a:r>
              <a:rPr lang="en" sz="1457"/>
              <a:t>Parts to be machined</a:t>
            </a:r>
            <a:endParaRPr sz="1457"/>
          </a:p>
          <a:p>
            <a:pPr marL="1371600" lvl="1" indent="-321128" algn="l" rtl="0">
              <a:lnSpc>
                <a:spcPct val="115000"/>
              </a:lnSpc>
              <a:spcBef>
                <a:spcPts val="0"/>
              </a:spcBef>
              <a:spcAft>
                <a:spcPts val="0"/>
              </a:spcAft>
              <a:buSzPts val="1457"/>
              <a:buAutoNum type="arabicParenR"/>
            </a:pPr>
            <a:r>
              <a:rPr lang="en" sz="1457"/>
              <a:t>Tunnel mount</a:t>
            </a:r>
            <a:endParaRPr sz="1457"/>
          </a:p>
          <a:p>
            <a:pPr marL="1828800" lvl="2" indent="-321128" algn="l" rtl="0">
              <a:lnSpc>
                <a:spcPct val="115000"/>
              </a:lnSpc>
              <a:spcBef>
                <a:spcPts val="0"/>
              </a:spcBef>
              <a:spcAft>
                <a:spcPts val="0"/>
              </a:spcAft>
              <a:buSzPts val="1457"/>
              <a:buChar char="○"/>
            </a:pPr>
            <a:r>
              <a:rPr lang="en" sz="1257"/>
              <a:t>Top priority</a:t>
            </a:r>
            <a:endParaRPr sz="1257"/>
          </a:p>
          <a:p>
            <a:pPr marL="1828800" lvl="2" indent="-321128" algn="l" rtl="0">
              <a:lnSpc>
                <a:spcPct val="115000"/>
              </a:lnSpc>
              <a:spcBef>
                <a:spcPts val="0"/>
              </a:spcBef>
              <a:spcAft>
                <a:spcPts val="0"/>
              </a:spcAft>
              <a:buSzPts val="1457"/>
              <a:buChar char="○"/>
            </a:pPr>
            <a:r>
              <a:rPr lang="en" sz="1257"/>
              <a:t>May require additional material</a:t>
            </a:r>
            <a:endParaRPr sz="1257"/>
          </a:p>
          <a:p>
            <a:pPr marL="1828800" lvl="2" indent="-321128" algn="l" rtl="0">
              <a:lnSpc>
                <a:spcPct val="115000"/>
              </a:lnSpc>
              <a:spcBef>
                <a:spcPts val="0"/>
              </a:spcBef>
              <a:spcAft>
                <a:spcPts val="0"/>
              </a:spcAft>
              <a:buSzPts val="1457"/>
              <a:buChar char="○"/>
            </a:pPr>
            <a:r>
              <a:rPr lang="en" sz="1257"/>
              <a:t>Design changes in progress</a:t>
            </a:r>
            <a:endParaRPr sz="1257"/>
          </a:p>
          <a:p>
            <a:pPr marL="1371600" lvl="1" indent="-321128" algn="l" rtl="0">
              <a:lnSpc>
                <a:spcPct val="115000"/>
              </a:lnSpc>
              <a:spcBef>
                <a:spcPts val="0"/>
              </a:spcBef>
              <a:spcAft>
                <a:spcPts val="0"/>
              </a:spcAft>
              <a:buSzPts val="1457"/>
              <a:buAutoNum type="arabicParenR"/>
            </a:pPr>
            <a:r>
              <a:rPr lang="en" sz="1457"/>
              <a:t>Square plate</a:t>
            </a:r>
            <a:endParaRPr sz="1457"/>
          </a:p>
          <a:p>
            <a:pPr marL="1828800" lvl="2" indent="-321128" algn="l" rtl="0">
              <a:lnSpc>
                <a:spcPct val="115000"/>
              </a:lnSpc>
              <a:spcBef>
                <a:spcPts val="0"/>
              </a:spcBef>
              <a:spcAft>
                <a:spcPts val="0"/>
              </a:spcAft>
              <a:buSzPts val="1457"/>
              <a:buChar char="○"/>
            </a:pPr>
            <a:r>
              <a:rPr lang="en" sz="1257"/>
              <a:t>Ready for machining</a:t>
            </a:r>
            <a:endParaRPr sz="1257"/>
          </a:p>
          <a:p>
            <a:pPr marL="1371600" lvl="1" indent="-321128" algn="l" rtl="0">
              <a:lnSpc>
                <a:spcPct val="115000"/>
              </a:lnSpc>
              <a:spcBef>
                <a:spcPts val="0"/>
              </a:spcBef>
              <a:spcAft>
                <a:spcPts val="0"/>
              </a:spcAft>
              <a:buSzPts val="1457"/>
              <a:buAutoNum type="arabicParenR"/>
            </a:pPr>
            <a:r>
              <a:rPr lang="en" sz="1457"/>
              <a:t>T-posts</a:t>
            </a:r>
            <a:endParaRPr sz="1457"/>
          </a:p>
          <a:p>
            <a:pPr marL="1828800" lvl="2" indent="-321128" algn="l" rtl="0">
              <a:lnSpc>
                <a:spcPct val="115000"/>
              </a:lnSpc>
              <a:spcBef>
                <a:spcPts val="0"/>
              </a:spcBef>
              <a:spcAft>
                <a:spcPts val="0"/>
              </a:spcAft>
              <a:buSzPts val="1457"/>
              <a:buChar char="○"/>
            </a:pPr>
            <a:r>
              <a:rPr lang="en" sz="1257"/>
              <a:t>Low priority</a:t>
            </a:r>
            <a:endParaRPr sz="1257"/>
          </a:p>
          <a:p>
            <a:pPr marL="1371600" lvl="0" indent="0" algn="l" rtl="0">
              <a:lnSpc>
                <a:spcPct val="115000"/>
              </a:lnSpc>
              <a:spcBef>
                <a:spcPts val="0"/>
              </a:spcBef>
              <a:spcAft>
                <a:spcPts val="0"/>
              </a:spcAft>
              <a:buNone/>
            </a:pPr>
            <a:endParaRPr sz="1457"/>
          </a:p>
          <a:p>
            <a:pPr marL="914400" lvl="0" indent="-321128" algn="l" rtl="0">
              <a:lnSpc>
                <a:spcPct val="115000"/>
              </a:lnSpc>
              <a:spcBef>
                <a:spcPts val="0"/>
              </a:spcBef>
              <a:spcAft>
                <a:spcPts val="0"/>
              </a:spcAft>
              <a:buSzPts val="1457"/>
              <a:buChar char="▪"/>
            </a:pPr>
            <a:r>
              <a:rPr lang="en" sz="1457"/>
              <a:t>Parts to be printed</a:t>
            </a:r>
            <a:endParaRPr sz="1457"/>
          </a:p>
          <a:p>
            <a:pPr marL="1371600" lvl="1" indent="-321128" algn="l" rtl="0">
              <a:lnSpc>
                <a:spcPct val="115000"/>
              </a:lnSpc>
              <a:spcBef>
                <a:spcPts val="0"/>
              </a:spcBef>
              <a:spcAft>
                <a:spcPts val="0"/>
              </a:spcAft>
              <a:buSzPts val="1457"/>
              <a:buAutoNum type="arabicParenR"/>
            </a:pPr>
            <a:r>
              <a:rPr lang="en" sz="1457"/>
              <a:t>Improved angle mount</a:t>
            </a:r>
            <a:endParaRPr sz="1457"/>
          </a:p>
          <a:p>
            <a:pPr marL="1828800" lvl="2" indent="-321128" algn="l" rtl="0">
              <a:lnSpc>
                <a:spcPct val="115000"/>
              </a:lnSpc>
              <a:spcBef>
                <a:spcPts val="0"/>
              </a:spcBef>
              <a:spcAft>
                <a:spcPts val="0"/>
              </a:spcAft>
              <a:buSzPts val="1457"/>
              <a:buChar char="○"/>
            </a:pPr>
            <a:r>
              <a:rPr lang="en" sz="1257"/>
              <a:t>Print in progress</a:t>
            </a:r>
            <a:endParaRPr sz="1257"/>
          </a:p>
          <a:p>
            <a:pPr marL="1371600" lvl="1" indent="-321128" algn="l" rtl="0">
              <a:lnSpc>
                <a:spcPct val="115000"/>
              </a:lnSpc>
              <a:spcBef>
                <a:spcPts val="0"/>
              </a:spcBef>
              <a:spcAft>
                <a:spcPts val="0"/>
              </a:spcAft>
              <a:buSzPts val="1457"/>
              <a:buAutoNum type="arabicParenR"/>
            </a:pPr>
            <a:r>
              <a:rPr lang="en" sz="1457"/>
              <a:t>Pin locks</a:t>
            </a:r>
            <a:endParaRPr sz="1457"/>
          </a:p>
          <a:p>
            <a:pPr marL="1828800" lvl="2" indent="-321128" algn="l" rtl="0">
              <a:lnSpc>
                <a:spcPct val="115000"/>
              </a:lnSpc>
              <a:spcBef>
                <a:spcPts val="0"/>
              </a:spcBef>
              <a:spcAft>
                <a:spcPts val="0"/>
              </a:spcAft>
              <a:buSzPts val="1457"/>
              <a:buChar char="○"/>
            </a:pPr>
            <a:r>
              <a:rPr lang="en" sz="1257"/>
              <a:t>High priority</a:t>
            </a:r>
            <a:endParaRPr sz="1257"/>
          </a:p>
          <a:p>
            <a:pPr marL="1828800" lvl="2" indent="-321128" algn="l" rtl="0">
              <a:lnSpc>
                <a:spcPct val="115000"/>
              </a:lnSpc>
              <a:spcBef>
                <a:spcPts val="0"/>
              </a:spcBef>
              <a:spcAft>
                <a:spcPts val="0"/>
              </a:spcAft>
              <a:buSzPts val="1457"/>
              <a:buChar char="○"/>
            </a:pPr>
            <a:r>
              <a:rPr lang="en" sz="1257"/>
              <a:t>Awaiting design changes</a:t>
            </a:r>
            <a:endParaRPr sz="1257"/>
          </a:p>
          <a:p>
            <a:pPr marL="0" lvl="0" indent="0" algn="l" rtl="0">
              <a:spcBef>
                <a:spcPts val="0"/>
              </a:spcBef>
              <a:spcAft>
                <a:spcPts val="0"/>
              </a:spcAft>
              <a:buNone/>
            </a:pPr>
            <a:endParaRPr/>
          </a:p>
        </p:txBody>
      </p:sp>
      <p:sp>
        <p:nvSpPr>
          <p:cNvPr id="289" name="Google Shape;289;p49"/>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90" name="Google Shape;290;p49"/>
          <p:cNvPicPr preferRelativeResize="0"/>
          <p:nvPr/>
        </p:nvPicPr>
        <p:blipFill>
          <a:blip r:embed="rId3">
            <a:alphaModFix/>
          </a:blip>
          <a:stretch>
            <a:fillRect/>
          </a:stretch>
        </p:blipFill>
        <p:spPr>
          <a:xfrm>
            <a:off x="6186225" y="2991174"/>
            <a:ext cx="2610125" cy="1611674"/>
          </a:xfrm>
          <a:prstGeom prst="rect">
            <a:avLst/>
          </a:prstGeom>
          <a:noFill/>
          <a:ln>
            <a:noFill/>
          </a:ln>
        </p:spPr>
      </p:pic>
      <p:pic>
        <p:nvPicPr>
          <p:cNvPr id="291" name="Google Shape;291;p49"/>
          <p:cNvPicPr preferRelativeResize="0"/>
          <p:nvPr/>
        </p:nvPicPr>
        <p:blipFill>
          <a:blip r:embed="rId4">
            <a:alphaModFix/>
          </a:blip>
          <a:stretch>
            <a:fillRect/>
          </a:stretch>
        </p:blipFill>
        <p:spPr>
          <a:xfrm>
            <a:off x="4260375" y="3213101"/>
            <a:ext cx="1854422" cy="1377375"/>
          </a:xfrm>
          <a:prstGeom prst="rect">
            <a:avLst/>
          </a:prstGeom>
          <a:noFill/>
          <a:ln>
            <a:noFill/>
          </a:ln>
        </p:spPr>
      </p:pic>
      <p:pic>
        <p:nvPicPr>
          <p:cNvPr id="292" name="Google Shape;292;p49"/>
          <p:cNvPicPr preferRelativeResize="0"/>
          <p:nvPr/>
        </p:nvPicPr>
        <p:blipFill>
          <a:blip r:embed="rId5">
            <a:alphaModFix/>
          </a:blip>
          <a:stretch>
            <a:fillRect/>
          </a:stretch>
        </p:blipFill>
        <p:spPr>
          <a:xfrm>
            <a:off x="4725075" y="782120"/>
            <a:ext cx="3479761" cy="18614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Beta Prototype - Electromechanical Changes</a:t>
            </a:r>
            <a:endParaRPr/>
          </a:p>
        </p:txBody>
      </p:sp>
      <p:sp>
        <p:nvSpPr>
          <p:cNvPr id="298" name="Google Shape;298;p50"/>
          <p:cNvSpPr txBox="1">
            <a:spLocks noGrp="1"/>
          </p:cNvSpPr>
          <p:nvPr>
            <p:ph type="body" idx="2"/>
          </p:nvPr>
        </p:nvSpPr>
        <p:spPr>
          <a:xfrm>
            <a:off x="483575" y="783575"/>
            <a:ext cx="41997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The linear actuator has been replaced by the stepper motor</a:t>
            </a:r>
            <a:endParaRPr/>
          </a:p>
          <a:p>
            <a:pPr marL="457200" lvl="0" indent="-317500" algn="l" rtl="0">
              <a:lnSpc>
                <a:spcPct val="90000"/>
              </a:lnSpc>
              <a:spcBef>
                <a:spcPts val="1000"/>
              </a:spcBef>
              <a:spcAft>
                <a:spcPts val="0"/>
              </a:spcAft>
              <a:buSzPts val="1400"/>
              <a:buChar char="▪"/>
            </a:pPr>
            <a:r>
              <a:rPr lang="en"/>
              <a:t>There is no longer a potentiometer to give real time feedback of the end effector position</a:t>
            </a:r>
            <a:endParaRPr/>
          </a:p>
          <a:p>
            <a:pPr marL="457200" lvl="0" indent="-317500" algn="l" rtl="0">
              <a:lnSpc>
                <a:spcPct val="90000"/>
              </a:lnSpc>
              <a:spcBef>
                <a:spcPts val="1000"/>
              </a:spcBef>
              <a:spcAft>
                <a:spcPts val="0"/>
              </a:spcAft>
              <a:buSzPts val="1400"/>
              <a:buChar char="▪"/>
            </a:pPr>
            <a:r>
              <a:rPr lang="en"/>
              <a:t>Stepper motor moves in discrete steps, so it will be used in conjunction with a limit switch to accurately predict the end effector position</a:t>
            </a:r>
            <a:endParaRPr/>
          </a:p>
          <a:p>
            <a:pPr marL="457200" lvl="0" indent="-317500" algn="l" rtl="0">
              <a:lnSpc>
                <a:spcPct val="90000"/>
              </a:lnSpc>
              <a:spcBef>
                <a:spcPts val="1000"/>
              </a:spcBef>
              <a:spcAft>
                <a:spcPts val="0"/>
              </a:spcAft>
              <a:buSzPts val="1400"/>
              <a:buChar char="▪"/>
            </a:pPr>
            <a:r>
              <a:rPr lang="en"/>
              <a:t>The system will be powered with an external power supply set to 6V, 1.5A</a:t>
            </a:r>
            <a:endParaRPr/>
          </a:p>
          <a:p>
            <a:pPr marL="457200" lvl="0" indent="-317500" algn="l" rtl="0">
              <a:lnSpc>
                <a:spcPct val="90000"/>
              </a:lnSpc>
              <a:spcBef>
                <a:spcPts val="1000"/>
              </a:spcBef>
              <a:spcAft>
                <a:spcPts val="1000"/>
              </a:spcAft>
              <a:buSzPts val="1400"/>
              <a:buChar char="▪"/>
            </a:pPr>
            <a:r>
              <a:rPr lang="en"/>
              <a:t>The arduino will still exist inside the test section and will communicate with the arduino via USB</a:t>
            </a:r>
            <a:endParaRPr/>
          </a:p>
        </p:txBody>
      </p:sp>
      <p:sp>
        <p:nvSpPr>
          <p:cNvPr id="299" name="Google Shape;299;p50"/>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300" name="Google Shape;300;p50"/>
          <p:cNvPicPr preferRelativeResize="0"/>
          <p:nvPr/>
        </p:nvPicPr>
        <p:blipFill>
          <a:blip r:embed="rId3">
            <a:alphaModFix/>
          </a:blip>
          <a:stretch>
            <a:fillRect/>
          </a:stretch>
        </p:blipFill>
        <p:spPr>
          <a:xfrm>
            <a:off x="4633050" y="824951"/>
            <a:ext cx="4402672" cy="3882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1"/>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Timeline for Build</a:t>
            </a:r>
            <a:endParaRPr/>
          </a:p>
        </p:txBody>
      </p:sp>
      <p:sp>
        <p:nvSpPr>
          <p:cNvPr id="306" name="Google Shape;306;p51"/>
          <p:cNvSpPr txBox="1">
            <a:spLocks noGrp="1"/>
          </p:cNvSpPr>
          <p:nvPr>
            <p:ph type="body" idx="2"/>
          </p:nvPr>
        </p:nvSpPr>
        <p:spPr>
          <a:xfrm>
            <a:off x="556050" y="824950"/>
            <a:ext cx="80319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sz="1500" b="1"/>
              <a:t>Part Fabrication</a:t>
            </a:r>
            <a:endParaRPr sz="1500" b="1"/>
          </a:p>
          <a:p>
            <a:pPr marL="914400" lvl="0" indent="-317500" algn="l" rtl="0">
              <a:lnSpc>
                <a:spcPct val="90000"/>
              </a:lnSpc>
              <a:spcBef>
                <a:spcPts val="0"/>
              </a:spcBef>
              <a:spcAft>
                <a:spcPts val="0"/>
              </a:spcAft>
              <a:buSzPts val="1400"/>
              <a:buChar char="▪"/>
            </a:pPr>
            <a:r>
              <a:rPr lang="en"/>
              <a:t>February 20th - March 10th</a:t>
            </a:r>
            <a:endParaRPr/>
          </a:p>
          <a:p>
            <a:pPr marL="1371600" lvl="1" indent="-317500" algn="l" rtl="0">
              <a:lnSpc>
                <a:spcPct val="90000"/>
              </a:lnSpc>
              <a:spcBef>
                <a:spcPts val="0"/>
              </a:spcBef>
              <a:spcAft>
                <a:spcPts val="0"/>
              </a:spcAft>
              <a:buSzPts val="1400"/>
              <a:buChar char="-"/>
            </a:pPr>
            <a:r>
              <a:rPr lang="en"/>
              <a:t>Machining, printing, test fitting</a:t>
            </a:r>
            <a:endParaRPr/>
          </a:p>
          <a:p>
            <a:pPr marL="13716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Assembly of Beta prototype</a:t>
            </a:r>
            <a:endParaRPr sz="1500" b="1"/>
          </a:p>
          <a:p>
            <a:pPr marL="914400" lvl="0" indent="-317500" algn="l" rtl="0">
              <a:lnSpc>
                <a:spcPct val="90000"/>
              </a:lnSpc>
              <a:spcBef>
                <a:spcPts val="0"/>
              </a:spcBef>
              <a:spcAft>
                <a:spcPts val="0"/>
              </a:spcAft>
              <a:buSzPts val="1400"/>
              <a:buChar char="▪"/>
            </a:pPr>
            <a:r>
              <a:rPr lang="en"/>
              <a:t>Week of March 20th</a:t>
            </a:r>
            <a:endParaRPr/>
          </a:p>
          <a:p>
            <a:pPr marL="1371600" lvl="1" indent="-317500" algn="l" rtl="0">
              <a:lnSpc>
                <a:spcPct val="90000"/>
              </a:lnSpc>
              <a:spcBef>
                <a:spcPts val="0"/>
              </a:spcBef>
              <a:spcAft>
                <a:spcPts val="0"/>
              </a:spcAft>
              <a:buSzPts val="1400"/>
              <a:buChar char="-"/>
            </a:pPr>
            <a:r>
              <a:rPr lang="en"/>
              <a:t>“Final” assembly and adjustment of physical components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Ambient testing of full system</a:t>
            </a:r>
            <a:endParaRPr sz="1500" b="1"/>
          </a:p>
          <a:p>
            <a:pPr marL="914400" lvl="0" indent="-317500" algn="l" rtl="0">
              <a:lnSpc>
                <a:spcPct val="90000"/>
              </a:lnSpc>
              <a:spcBef>
                <a:spcPts val="0"/>
              </a:spcBef>
              <a:spcAft>
                <a:spcPts val="0"/>
              </a:spcAft>
              <a:buSzPts val="1400"/>
              <a:buChar char="▪"/>
            </a:pPr>
            <a:r>
              <a:rPr lang="en"/>
              <a:t>Immediately after assembly</a:t>
            </a:r>
            <a:endParaRPr/>
          </a:p>
          <a:p>
            <a:pPr marL="1371600" lvl="1" indent="-317500" algn="l" rtl="0">
              <a:lnSpc>
                <a:spcPct val="90000"/>
              </a:lnSpc>
              <a:spcBef>
                <a:spcPts val="0"/>
              </a:spcBef>
              <a:spcAft>
                <a:spcPts val="0"/>
              </a:spcAft>
              <a:buSzPts val="1400"/>
              <a:buChar char="-"/>
            </a:pPr>
            <a:r>
              <a:rPr lang="en"/>
              <a:t>Finalize experimental procedure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 sz="1500" b="1"/>
              <a:t>Full test </a:t>
            </a:r>
            <a:endParaRPr sz="1500" b="1"/>
          </a:p>
          <a:p>
            <a:pPr marL="914400" lvl="0" indent="-317500" algn="l" rtl="0">
              <a:lnSpc>
                <a:spcPct val="90000"/>
              </a:lnSpc>
              <a:spcBef>
                <a:spcPts val="0"/>
              </a:spcBef>
              <a:spcAft>
                <a:spcPts val="0"/>
              </a:spcAft>
              <a:buSzPts val="1400"/>
              <a:buChar char="▪"/>
            </a:pPr>
            <a:r>
              <a:rPr lang="en"/>
              <a:t>End of March</a:t>
            </a:r>
            <a:endParaRPr/>
          </a:p>
          <a:p>
            <a:pPr marL="914400" lvl="0" indent="-317500" algn="l" rtl="0">
              <a:lnSpc>
                <a:spcPct val="90000"/>
              </a:lnSpc>
              <a:spcBef>
                <a:spcPts val="0"/>
              </a:spcBef>
              <a:spcAft>
                <a:spcPts val="0"/>
              </a:spcAft>
              <a:buSzPts val="1400"/>
              <a:buChar char="▪"/>
            </a:pPr>
            <a:r>
              <a:rPr lang="en"/>
              <a:t> subject to Tunnel availability</a:t>
            </a:r>
            <a:endParaRPr/>
          </a:p>
          <a:p>
            <a:pPr marL="9144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307" name="Google Shape;307;p51"/>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Alpha Prototype Conclusion</a:t>
            </a:r>
            <a:endParaRPr/>
          </a:p>
        </p:txBody>
      </p:sp>
      <p:sp>
        <p:nvSpPr>
          <p:cNvPr id="313" name="Google Shape;313;p52"/>
          <p:cNvSpPr txBox="1">
            <a:spLocks noGrp="1"/>
          </p:cNvSpPr>
          <p:nvPr>
            <p:ph type="body" idx="2"/>
          </p:nvPr>
        </p:nvSpPr>
        <p:spPr>
          <a:xfrm>
            <a:off x="483575" y="1316975"/>
            <a:ext cx="8031900" cy="25212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The alpha prototype brought attention to many problems with our current design</a:t>
            </a:r>
            <a:endParaRPr/>
          </a:p>
          <a:p>
            <a:pPr marL="45720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The upcoming beta prototype will require major changes.</a:t>
            </a:r>
            <a:endParaRPr/>
          </a:p>
          <a:p>
            <a:pPr marL="45720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The linear actuators will be replaced with a stepper motor.</a:t>
            </a:r>
            <a:endParaRPr/>
          </a:p>
          <a:p>
            <a:pPr marL="45720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The transition to the stepper motor is expected to improve performance.</a:t>
            </a:r>
            <a:br>
              <a:rPr lang="en"/>
            </a:br>
            <a:endParaRPr/>
          </a:p>
          <a:p>
            <a:pPr marL="457200" lvl="0" indent="-317500" algn="l" rtl="0">
              <a:lnSpc>
                <a:spcPct val="90000"/>
              </a:lnSpc>
              <a:spcBef>
                <a:spcPts val="0"/>
              </a:spcBef>
              <a:spcAft>
                <a:spcPts val="0"/>
              </a:spcAft>
              <a:buSzPts val="1400"/>
              <a:buChar char="▪"/>
            </a:pPr>
            <a:r>
              <a:rPr lang="en"/>
              <a:t>Ambient testing has also introduced some new problems</a:t>
            </a:r>
            <a:endParaRPr/>
          </a:p>
          <a:p>
            <a:pPr marL="45720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SzPts val="1400"/>
              <a:buChar char="▪"/>
            </a:pPr>
            <a:r>
              <a:rPr lang="en"/>
              <a:t>The beta prototype is expected to be fully functional unlike its predecessor.</a:t>
            </a:r>
            <a:endParaRPr/>
          </a:p>
        </p:txBody>
      </p:sp>
      <p:sp>
        <p:nvSpPr>
          <p:cNvPr id="314" name="Google Shape;314;p52"/>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Bill of Materials for Beta Prototype</a:t>
            </a:r>
            <a:endParaRPr/>
          </a:p>
        </p:txBody>
      </p:sp>
      <p:sp>
        <p:nvSpPr>
          <p:cNvPr id="320" name="Google Shape;320;p53"/>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21" name="Google Shape;321;p53"/>
          <p:cNvPicPr preferRelativeResize="0"/>
          <p:nvPr/>
        </p:nvPicPr>
        <p:blipFill>
          <a:blip r:embed="rId3">
            <a:alphaModFix/>
          </a:blip>
          <a:stretch>
            <a:fillRect/>
          </a:stretch>
        </p:blipFill>
        <p:spPr>
          <a:xfrm>
            <a:off x="1768738" y="693870"/>
            <a:ext cx="5606515" cy="40137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Budget</a:t>
            </a:r>
            <a:endParaRPr/>
          </a:p>
        </p:txBody>
      </p:sp>
      <p:sp>
        <p:nvSpPr>
          <p:cNvPr id="327" name="Google Shape;327;p54"/>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328" name="Google Shape;328;p54"/>
          <p:cNvPicPr preferRelativeResize="0"/>
          <p:nvPr/>
        </p:nvPicPr>
        <p:blipFill>
          <a:blip r:embed="rId3">
            <a:alphaModFix/>
          </a:blip>
          <a:stretch>
            <a:fillRect/>
          </a:stretch>
        </p:blipFill>
        <p:spPr>
          <a:xfrm>
            <a:off x="1137150" y="727345"/>
            <a:ext cx="6727134" cy="38757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Gantt Chart</a:t>
            </a:r>
            <a:endParaRPr/>
          </a:p>
        </p:txBody>
      </p:sp>
      <p:sp>
        <p:nvSpPr>
          <p:cNvPr id="334" name="Google Shape;334;p55"/>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335" name="Google Shape;335;p55"/>
          <p:cNvPicPr preferRelativeResize="0"/>
          <p:nvPr/>
        </p:nvPicPr>
        <p:blipFill>
          <a:blip r:embed="rId3">
            <a:alphaModFix/>
          </a:blip>
          <a:stretch>
            <a:fillRect/>
          </a:stretch>
        </p:blipFill>
        <p:spPr>
          <a:xfrm>
            <a:off x="609600" y="915163"/>
            <a:ext cx="7924800" cy="351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84769" y="273845"/>
            <a:ext cx="8031773" cy="550966"/>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Overview</a:t>
            </a:r>
            <a:endParaRPr/>
          </a:p>
        </p:txBody>
      </p:sp>
      <p:sp>
        <p:nvSpPr>
          <p:cNvPr id="194" name="Google Shape;194;p38"/>
          <p:cNvSpPr txBox="1">
            <a:spLocks noGrp="1"/>
          </p:cNvSpPr>
          <p:nvPr>
            <p:ph type="body" idx="2"/>
          </p:nvPr>
        </p:nvSpPr>
        <p:spPr>
          <a:xfrm>
            <a:off x="483575" y="783572"/>
            <a:ext cx="8031900" cy="3777900"/>
          </a:xfrm>
          <a:prstGeom prst="rect">
            <a:avLst/>
          </a:prstGeom>
          <a:noFill/>
          <a:ln>
            <a:noFill/>
          </a:ln>
        </p:spPr>
        <p:txBody>
          <a:bodyPr spcFirstLastPara="1" wrap="square" lIns="68575" tIns="34275" rIns="68575" bIns="34275" anchor="t" anchorCtr="0">
            <a:normAutofit/>
          </a:bodyPr>
          <a:lstStyle/>
          <a:p>
            <a:pPr marL="457200" lvl="0" indent="-317500" algn="l" rtl="0">
              <a:spcBef>
                <a:spcPts val="0"/>
              </a:spcBef>
              <a:spcAft>
                <a:spcPts val="0"/>
              </a:spcAft>
              <a:buClr>
                <a:srgbClr val="E6832E"/>
              </a:buClr>
              <a:buSzPts val="1400"/>
              <a:buAutoNum type="arabicParenR"/>
            </a:pPr>
            <a:r>
              <a:rPr lang="en"/>
              <a:t>Motivation</a:t>
            </a:r>
            <a:endParaRPr/>
          </a:p>
          <a:p>
            <a:pPr marL="457200" lvl="0" indent="-317500" algn="l" rtl="0">
              <a:lnSpc>
                <a:spcPct val="90000"/>
              </a:lnSpc>
              <a:spcBef>
                <a:spcPts val="0"/>
              </a:spcBef>
              <a:spcAft>
                <a:spcPts val="0"/>
              </a:spcAft>
              <a:buClr>
                <a:srgbClr val="E6832E"/>
              </a:buClr>
              <a:buSzPts val="1400"/>
              <a:buAutoNum type="arabicParenR"/>
            </a:pPr>
            <a:r>
              <a:rPr lang="en"/>
              <a:t>Phase I-III Summary</a:t>
            </a:r>
            <a:endParaRPr/>
          </a:p>
          <a:p>
            <a:pPr marL="457200" lvl="0" indent="-317500" algn="l" rtl="0">
              <a:lnSpc>
                <a:spcPct val="90000"/>
              </a:lnSpc>
              <a:spcBef>
                <a:spcPts val="0"/>
              </a:spcBef>
              <a:spcAft>
                <a:spcPts val="0"/>
              </a:spcAft>
              <a:buClr>
                <a:srgbClr val="E6832E"/>
              </a:buClr>
              <a:buSzPts val="1400"/>
              <a:buAutoNum type="arabicParenR"/>
            </a:pPr>
            <a:r>
              <a:rPr lang="en"/>
              <a:t>Current Goals and Objectives</a:t>
            </a:r>
            <a:endParaRPr/>
          </a:p>
          <a:p>
            <a:pPr marL="457200" lvl="0" indent="-317500" algn="l" rtl="0">
              <a:lnSpc>
                <a:spcPct val="90000"/>
              </a:lnSpc>
              <a:spcBef>
                <a:spcPts val="0"/>
              </a:spcBef>
              <a:spcAft>
                <a:spcPts val="0"/>
              </a:spcAft>
              <a:buClr>
                <a:srgbClr val="E6832E"/>
              </a:buClr>
              <a:buSzPts val="1400"/>
              <a:buAutoNum type="arabicParenR"/>
            </a:pPr>
            <a:r>
              <a:rPr lang="en"/>
              <a:t>Project deliverables</a:t>
            </a:r>
            <a:endParaRPr/>
          </a:p>
          <a:p>
            <a:pPr marL="457200" lvl="0" indent="-317500" algn="l" rtl="0">
              <a:lnSpc>
                <a:spcPct val="90000"/>
              </a:lnSpc>
              <a:spcBef>
                <a:spcPts val="0"/>
              </a:spcBef>
              <a:spcAft>
                <a:spcPts val="0"/>
              </a:spcAft>
              <a:buClr>
                <a:srgbClr val="E6832E"/>
              </a:buClr>
              <a:buSzPts val="1400"/>
              <a:buAutoNum type="arabicParenR"/>
            </a:pPr>
            <a:r>
              <a:rPr lang="en"/>
              <a:t>Alpha Prototype</a:t>
            </a:r>
            <a:endParaRPr/>
          </a:p>
          <a:p>
            <a:pPr marL="914400" lvl="1" indent="-317500" algn="l" rtl="0">
              <a:lnSpc>
                <a:spcPct val="90000"/>
              </a:lnSpc>
              <a:spcBef>
                <a:spcPts val="0"/>
              </a:spcBef>
              <a:spcAft>
                <a:spcPts val="0"/>
              </a:spcAft>
              <a:buClr>
                <a:srgbClr val="E6832E"/>
              </a:buClr>
              <a:buSzPts val="1400"/>
              <a:buAutoNum type="alphaLcParenR"/>
            </a:pPr>
            <a:r>
              <a:rPr lang="en"/>
              <a:t>Testing</a:t>
            </a:r>
            <a:endParaRPr/>
          </a:p>
          <a:p>
            <a:pPr marL="914400" lvl="1" indent="-317500" algn="l" rtl="0">
              <a:lnSpc>
                <a:spcPct val="90000"/>
              </a:lnSpc>
              <a:spcBef>
                <a:spcPts val="0"/>
              </a:spcBef>
              <a:spcAft>
                <a:spcPts val="0"/>
              </a:spcAft>
              <a:buClr>
                <a:srgbClr val="E6832E"/>
              </a:buClr>
              <a:buSzPts val="1400"/>
              <a:buAutoNum type="alphaLcParenR"/>
            </a:pPr>
            <a:r>
              <a:rPr lang="en"/>
              <a:t>Experimental Setup</a:t>
            </a:r>
            <a:endParaRPr/>
          </a:p>
          <a:p>
            <a:pPr marL="914400" lvl="1" indent="-317500" algn="l" rtl="0">
              <a:lnSpc>
                <a:spcPct val="90000"/>
              </a:lnSpc>
              <a:spcBef>
                <a:spcPts val="0"/>
              </a:spcBef>
              <a:spcAft>
                <a:spcPts val="0"/>
              </a:spcAft>
              <a:buClr>
                <a:srgbClr val="E6832E"/>
              </a:buClr>
              <a:buSzPts val="1400"/>
              <a:buAutoNum type="alphaLcParenR"/>
            </a:pPr>
            <a:r>
              <a:rPr lang="en"/>
              <a:t>Results and Analysis</a:t>
            </a:r>
            <a:endParaRPr/>
          </a:p>
          <a:p>
            <a:pPr marL="914400" lvl="1" indent="-317500" algn="l" rtl="0">
              <a:lnSpc>
                <a:spcPct val="90000"/>
              </a:lnSpc>
              <a:spcBef>
                <a:spcPts val="0"/>
              </a:spcBef>
              <a:spcAft>
                <a:spcPts val="0"/>
              </a:spcAft>
              <a:buClr>
                <a:srgbClr val="E6832E"/>
              </a:buClr>
              <a:buSzPts val="1400"/>
              <a:buAutoNum type="alphaLcParenR"/>
            </a:pPr>
            <a:r>
              <a:rPr lang="en"/>
              <a:t>Conclusions</a:t>
            </a:r>
            <a:endParaRPr/>
          </a:p>
          <a:p>
            <a:pPr marL="457200" lvl="0" indent="-317500" algn="l" rtl="0">
              <a:lnSpc>
                <a:spcPct val="90000"/>
              </a:lnSpc>
              <a:spcBef>
                <a:spcPts val="0"/>
              </a:spcBef>
              <a:spcAft>
                <a:spcPts val="0"/>
              </a:spcAft>
              <a:buClr>
                <a:srgbClr val="E6832E"/>
              </a:buClr>
              <a:buSzPts val="1400"/>
              <a:buAutoNum type="arabicParenR"/>
            </a:pPr>
            <a:r>
              <a:rPr lang="en"/>
              <a:t>Beta Prototype</a:t>
            </a:r>
            <a:endParaRPr/>
          </a:p>
          <a:p>
            <a:pPr marL="914400" lvl="1" indent="-317500" algn="l" rtl="0">
              <a:lnSpc>
                <a:spcPct val="90000"/>
              </a:lnSpc>
              <a:spcBef>
                <a:spcPts val="0"/>
              </a:spcBef>
              <a:spcAft>
                <a:spcPts val="0"/>
              </a:spcAft>
              <a:buClr>
                <a:srgbClr val="E6832E"/>
              </a:buClr>
              <a:buSzPts val="1400"/>
              <a:buAutoNum type="alphaLcParenR"/>
            </a:pPr>
            <a:r>
              <a:rPr lang="en"/>
              <a:t>Current Design</a:t>
            </a:r>
            <a:endParaRPr/>
          </a:p>
          <a:p>
            <a:pPr marL="914400" lvl="1" indent="-317500" algn="l" rtl="0">
              <a:lnSpc>
                <a:spcPct val="90000"/>
              </a:lnSpc>
              <a:spcBef>
                <a:spcPts val="0"/>
              </a:spcBef>
              <a:spcAft>
                <a:spcPts val="0"/>
              </a:spcAft>
              <a:buClr>
                <a:srgbClr val="E6832E"/>
              </a:buClr>
              <a:buSzPts val="1400"/>
              <a:buAutoNum type="alphaLcParenR"/>
            </a:pPr>
            <a:r>
              <a:rPr lang="en"/>
              <a:t>Noteworthy Improvements</a:t>
            </a:r>
            <a:endParaRPr/>
          </a:p>
          <a:p>
            <a:pPr marL="914400" lvl="1" indent="-317500" algn="l" rtl="0">
              <a:lnSpc>
                <a:spcPct val="90000"/>
              </a:lnSpc>
              <a:spcBef>
                <a:spcPts val="0"/>
              </a:spcBef>
              <a:spcAft>
                <a:spcPts val="0"/>
              </a:spcAft>
              <a:buClr>
                <a:srgbClr val="E6832E"/>
              </a:buClr>
              <a:buSzPts val="1400"/>
              <a:buAutoNum type="alphaLcParenR"/>
            </a:pPr>
            <a:r>
              <a:rPr lang="en"/>
              <a:t>Future Plans</a:t>
            </a:r>
            <a:endParaRPr/>
          </a:p>
          <a:p>
            <a:pPr marL="457200" lvl="0" indent="-317500" algn="l" rtl="0">
              <a:lnSpc>
                <a:spcPct val="90000"/>
              </a:lnSpc>
              <a:spcBef>
                <a:spcPts val="0"/>
              </a:spcBef>
              <a:spcAft>
                <a:spcPts val="0"/>
              </a:spcAft>
              <a:buClr>
                <a:srgbClr val="E6832E"/>
              </a:buClr>
              <a:buSzPts val="1400"/>
              <a:buAutoNum type="arabicParenR"/>
            </a:pPr>
            <a:r>
              <a:rPr lang="en"/>
              <a:t>Updated Timeline</a:t>
            </a:r>
            <a:endParaRPr/>
          </a:p>
          <a:p>
            <a:pPr marL="457200" lvl="0" indent="-317500" algn="l" rtl="0">
              <a:lnSpc>
                <a:spcPct val="90000"/>
              </a:lnSpc>
              <a:spcBef>
                <a:spcPts val="0"/>
              </a:spcBef>
              <a:spcAft>
                <a:spcPts val="0"/>
              </a:spcAft>
              <a:buClr>
                <a:srgbClr val="E6832E"/>
              </a:buClr>
              <a:buSzPts val="1400"/>
              <a:buAutoNum type="arabicParenR"/>
            </a:pPr>
            <a:r>
              <a:rPr lang="en"/>
              <a:t>Bill of Materials</a:t>
            </a:r>
            <a:endParaRPr/>
          </a:p>
          <a:p>
            <a:pPr marL="0" lvl="0" indent="0" algn="l" rtl="0">
              <a:lnSpc>
                <a:spcPct val="90000"/>
              </a:lnSpc>
              <a:spcBef>
                <a:spcPts val="0"/>
              </a:spcBef>
              <a:spcAft>
                <a:spcPts val="0"/>
              </a:spcAft>
              <a:buNone/>
            </a:pPr>
            <a:endParaRPr/>
          </a:p>
        </p:txBody>
      </p:sp>
      <p:sp>
        <p:nvSpPr>
          <p:cNvPr id="195" name="Google Shape;195;p38"/>
          <p:cNvSpPr txBox="1">
            <a:spLocks noGrp="1"/>
          </p:cNvSpPr>
          <p:nvPr>
            <p:ph type="sldNum" idx="12"/>
          </p:nvPr>
        </p:nvSpPr>
        <p:spPr>
          <a:xfrm>
            <a:off x="7031935" y="4707630"/>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On the Horizon</a:t>
            </a:r>
            <a:endParaRPr/>
          </a:p>
        </p:txBody>
      </p:sp>
      <p:sp>
        <p:nvSpPr>
          <p:cNvPr id="341" name="Google Shape;341;p56"/>
          <p:cNvSpPr txBox="1">
            <a:spLocks noGrp="1"/>
          </p:cNvSpPr>
          <p:nvPr>
            <p:ph type="body" idx="2"/>
          </p:nvPr>
        </p:nvSpPr>
        <p:spPr>
          <a:xfrm>
            <a:off x="483575" y="783575"/>
            <a:ext cx="4551300" cy="3777900"/>
          </a:xfrm>
          <a:prstGeom prst="rect">
            <a:avLst/>
          </a:prstGeom>
          <a:noFill/>
          <a:ln>
            <a:noFill/>
          </a:ln>
        </p:spPr>
        <p:txBody>
          <a:bodyPr spcFirstLastPara="1" wrap="square" lIns="68575" tIns="34275" rIns="68575" bIns="34275" anchor="t" anchorCtr="0">
            <a:normAutofit/>
          </a:bodyPr>
          <a:lstStyle/>
          <a:p>
            <a:pPr marL="914400" lvl="0" indent="-317500" algn="l" rtl="0">
              <a:lnSpc>
                <a:spcPct val="90000"/>
              </a:lnSpc>
              <a:spcBef>
                <a:spcPts val="0"/>
              </a:spcBef>
              <a:spcAft>
                <a:spcPts val="0"/>
              </a:spcAft>
              <a:buSzPts val="1400"/>
              <a:buAutoNum type="arabicParenR"/>
            </a:pPr>
            <a:r>
              <a:rPr lang="en"/>
              <a:t>Vacuum Test</a:t>
            </a:r>
            <a:endParaRPr/>
          </a:p>
          <a:p>
            <a:pPr marL="914400" lvl="0" indent="-317500" algn="l" rtl="0">
              <a:lnSpc>
                <a:spcPct val="90000"/>
              </a:lnSpc>
              <a:spcBef>
                <a:spcPts val="1000"/>
              </a:spcBef>
              <a:spcAft>
                <a:spcPts val="0"/>
              </a:spcAft>
              <a:buSzPts val="1400"/>
              <a:buAutoNum type="arabicParenR"/>
            </a:pPr>
            <a:r>
              <a:rPr lang="en"/>
              <a:t>Pneumatic documentation update</a:t>
            </a:r>
            <a:endParaRPr/>
          </a:p>
          <a:p>
            <a:pPr marL="1371600" lvl="1" indent="-317500" algn="l" rtl="0">
              <a:lnSpc>
                <a:spcPct val="90000"/>
              </a:lnSpc>
              <a:spcBef>
                <a:spcPts val="0"/>
              </a:spcBef>
              <a:spcAft>
                <a:spcPts val="0"/>
              </a:spcAft>
              <a:buSzPts val="1400"/>
              <a:buAutoNum type="alphaLcParenR"/>
            </a:pPr>
            <a:r>
              <a:rPr lang="en"/>
              <a:t>Currently using shop air - controlled nitrogen flow would be preferable</a:t>
            </a:r>
            <a:endParaRPr/>
          </a:p>
          <a:p>
            <a:pPr marL="914400" lvl="0" indent="-317500" algn="l" rtl="0">
              <a:lnSpc>
                <a:spcPct val="90000"/>
              </a:lnSpc>
              <a:spcBef>
                <a:spcPts val="1000"/>
              </a:spcBef>
              <a:spcAft>
                <a:spcPts val="0"/>
              </a:spcAft>
              <a:buSzPts val="1400"/>
              <a:buAutoNum type="arabicParenR"/>
            </a:pPr>
            <a:r>
              <a:rPr lang="en"/>
              <a:t>Merge subsystems</a:t>
            </a:r>
            <a:endParaRPr/>
          </a:p>
          <a:p>
            <a:pPr marL="914400" lvl="0" indent="-317500" algn="l" rtl="0">
              <a:lnSpc>
                <a:spcPct val="90000"/>
              </a:lnSpc>
              <a:spcBef>
                <a:spcPts val="1000"/>
              </a:spcBef>
              <a:spcAft>
                <a:spcPts val="0"/>
              </a:spcAft>
              <a:buSzPts val="1400"/>
              <a:buAutoNum type="arabicParenR"/>
            </a:pPr>
            <a:r>
              <a:rPr lang="en"/>
              <a:t>Refine post processing techniques</a:t>
            </a:r>
            <a:endParaRPr/>
          </a:p>
          <a:p>
            <a:pPr marL="914400" lvl="0" indent="-317500" algn="l" rtl="0">
              <a:lnSpc>
                <a:spcPct val="90000"/>
              </a:lnSpc>
              <a:spcBef>
                <a:spcPts val="1000"/>
              </a:spcBef>
              <a:spcAft>
                <a:spcPts val="0"/>
              </a:spcAft>
              <a:buSzPts val="1400"/>
              <a:buAutoNum type="arabicParenR"/>
            </a:pPr>
            <a:r>
              <a:rPr lang="en"/>
              <a:t>Update project website</a:t>
            </a:r>
            <a:endParaRPr/>
          </a:p>
          <a:p>
            <a:pPr marL="0" lvl="0" indent="0" algn="l" rtl="0">
              <a:lnSpc>
                <a:spcPct val="90000"/>
              </a:lnSpc>
              <a:spcBef>
                <a:spcPts val="1000"/>
              </a:spcBef>
              <a:spcAft>
                <a:spcPts val="0"/>
              </a:spcAft>
              <a:buNone/>
            </a:pPr>
            <a:endParaRPr/>
          </a:p>
        </p:txBody>
      </p:sp>
      <p:sp>
        <p:nvSpPr>
          <p:cNvPr id="342" name="Google Shape;342;p56"/>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6684750" y="2994550"/>
            <a:ext cx="1972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lt1"/>
                </a:solidFill>
                <a:latin typeface="Saira Condensed"/>
                <a:ea typeface="Saira Condensed"/>
                <a:cs typeface="Saira Condensed"/>
                <a:sym typeface="Saira Condensed"/>
              </a:rPr>
              <a:t>QUESTIONS?</a:t>
            </a:r>
            <a:endParaRPr sz="2900">
              <a:solidFill>
                <a:schemeClr val="lt1"/>
              </a:solidFill>
              <a:latin typeface="Saira Condensed"/>
              <a:ea typeface="Saira Condensed"/>
              <a:cs typeface="Saira Condensed"/>
              <a:sym typeface="Sai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Motivation</a:t>
            </a:r>
            <a:endParaRPr/>
          </a:p>
        </p:txBody>
      </p:sp>
      <p:sp>
        <p:nvSpPr>
          <p:cNvPr id="201" name="Google Shape;201;p39"/>
          <p:cNvSpPr txBox="1">
            <a:spLocks noGrp="1"/>
          </p:cNvSpPr>
          <p:nvPr>
            <p:ph type="body" idx="2"/>
          </p:nvPr>
        </p:nvSpPr>
        <p:spPr>
          <a:xfrm>
            <a:off x="483575" y="783575"/>
            <a:ext cx="5976300" cy="37779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None/>
            </a:pPr>
            <a:r>
              <a:rPr lang="en"/>
              <a:t>When landing vehicles (rockets, planes, helicopters, etc) on the ground surface (of any planet), the exhaust can react violently with uncontrolled ground surfaces leading to: </a:t>
            </a:r>
            <a:endParaRPr/>
          </a:p>
          <a:p>
            <a:pPr marL="0" lvl="0" indent="0" algn="l" rtl="0">
              <a:lnSpc>
                <a:spcPct val="90000"/>
              </a:lnSpc>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Loss of visibility</a:t>
            </a:r>
            <a:endParaRPr/>
          </a:p>
          <a:p>
            <a:pPr marL="914400" lvl="0" indent="-317500" algn="l" rtl="0">
              <a:lnSpc>
                <a:spcPct val="90000"/>
              </a:lnSpc>
              <a:spcBef>
                <a:spcPts val="0"/>
              </a:spcBef>
              <a:spcAft>
                <a:spcPts val="0"/>
              </a:spcAft>
              <a:buSzPts val="1400"/>
              <a:buAutoNum type="arabicParenR"/>
            </a:pPr>
            <a:r>
              <a:rPr lang="en"/>
              <a:t>Increased risk of damage to aircraft, mission critical instrumentation, etc.</a:t>
            </a:r>
            <a:endParaRPr/>
          </a:p>
          <a:p>
            <a:pPr marL="914400" lvl="0" indent="-317500" algn="l" rtl="0">
              <a:lnSpc>
                <a:spcPct val="90000"/>
              </a:lnSpc>
              <a:spcBef>
                <a:spcPts val="0"/>
              </a:spcBef>
              <a:spcAft>
                <a:spcPts val="0"/>
              </a:spcAft>
              <a:buSzPts val="1400"/>
              <a:buAutoNum type="arabicParenR"/>
            </a:pPr>
            <a:r>
              <a:rPr lang="en"/>
              <a:t>Uneven landing surfaces (flow creates craters)</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effective method of modeling the problem experimentally. Because of this, the accuracy of CFD models on this subject is unknown. This project aims to fill that space in our understanding as well as provide more precise CFD models.</a:t>
            </a:r>
            <a:endParaRPr/>
          </a:p>
          <a:p>
            <a:pPr marL="0" lvl="0" indent="0" algn="l" rtl="0">
              <a:spcBef>
                <a:spcPts val="0"/>
              </a:spcBef>
              <a:spcAft>
                <a:spcPts val="0"/>
              </a:spcAft>
              <a:buNone/>
            </a:pPr>
            <a:endParaRPr/>
          </a:p>
          <a:p>
            <a:pPr marL="914400" lvl="0" indent="-317500" algn="l" rtl="0">
              <a:lnSpc>
                <a:spcPct val="90000"/>
              </a:lnSpc>
              <a:spcBef>
                <a:spcPts val="0"/>
              </a:spcBef>
              <a:spcAft>
                <a:spcPts val="0"/>
              </a:spcAft>
              <a:buSzPts val="1400"/>
              <a:buAutoNum type="arabicParenR"/>
            </a:pPr>
            <a:r>
              <a:rPr lang="en"/>
              <a:t>Safer landings for future vehicles on Earth and in space. </a:t>
            </a:r>
            <a:endParaRPr/>
          </a:p>
          <a:p>
            <a:pPr marL="914400" lvl="0" indent="-317500" algn="l" rtl="0">
              <a:lnSpc>
                <a:spcPct val="90000"/>
              </a:lnSpc>
              <a:spcBef>
                <a:spcPts val="0"/>
              </a:spcBef>
              <a:spcAft>
                <a:spcPts val="0"/>
              </a:spcAft>
              <a:buSzPts val="1400"/>
              <a:buAutoNum type="arabicParenR"/>
            </a:pPr>
            <a:r>
              <a:rPr lang="en"/>
              <a:t>Prevent mission failures due to avoidable landing hazards. </a:t>
            </a:r>
            <a:endParaRPr/>
          </a:p>
          <a:p>
            <a:pPr marL="914400" lvl="0" indent="-317500" algn="l" rtl="0">
              <a:lnSpc>
                <a:spcPct val="90000"/>
              </a:lnSpc>
              <a:spcBef>
                <a:spcPts val="0"/>
              </a:spcBef>
              <a:spcAft>
                <a:spcPts val="0"/>
              </a:spcAft>
              <a:buSzPts val="1400"/>
              <a:buAutoNum type="arabicParenR"/>
            </a:pPr>
            <a:r>
              <a:rPr lang="en"/>
              <a:t>Allow for more complex missions and landing sequences.</a:t>
            </a:r>
            <a:endParaRPr/>
          </a:p>
          <a:p>
            <a:pPr marL="914400" lvl="0" indent="-317500" algn="l" rtl="0">
              <a:lnSpc>
                <a:spcPct val="90000"/>
              </a:lnSpc>
              <a:spcBef>
                <a:spcPts val="0"/>
              </a:spcBef>
              <a:spcAft>
                <a:spcPts val="0"/>
              </a:spcAft>
              <a:buSzPts val="1400"/>
              <a:buAutoNum type="arabicParenR"/>
            </a:pPr>
            <a:r>
              <a:rPr lang="en"/>
              <a:t>Provide data for CFD verification</a:t>
            </a:r>
            <a:endParaRPr/>
          </a:p>
          <a:p>
            <a:pPr marL="914400" lvl="0" indent="-317500" algn="l" rtl="0">
              <a:lnSpc>
                <a:spcPct val="90000"/>
              </a:lnSpc>
              <a:spcBef>
                <a:spcPts val="0"/>
              </a:spcBef>
              <a:spcAft>
                <a:spcPts val="0"/>
              </a:spcAft>
              <a:buSzPts val="1400"/>
              <a:buAutoNum type="arabicParenR"/>
            </a:pPr>
            <a:r>
              <a:rPr lang="en"/>
              <a:t>Advance the technology in PSI studies by creating a physical apparatus that can be used in future studies by others  </a:t>
            </a:r>
            <a:endParaRPr/>
          </a:p>
        </p:txBody>
      </p:sp>
      <p:sp>
        <p:nvSpPr>
          <p:cNvPr id="202" name="Google Shape;202;p39"/>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03" name="Google Shape;203;p39"/>
          <p:cNvPicPr preferRelativeResize="0"/>
          <p:nvPr/>
        </p:nvPicPr>
        <p:blipFill>
          <a:blip r:embed="rId3">
            <a:alphaModFix/>
          </a:blip>
          <a:stretch>
            <a:fillRect/>
          </a:stretch>
        </p:blipFill>
        <p:spPr>
          <a:xfrm>
            <a:off x="6459875" y="1588125"/>
            <a:ext cx="2203575" cy="162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Phase I-III Recap</a:t>
            </a:r>
            <a:endParaRPr/>
          </a:p>
        </p:txBody>
      </p:sp>
      <p:sp>
        <p:nvSpPr>
          <p:cNvPr id="209" name="Google Shape;209;p40"/>
          <p:cNvSpPr txBox="1">
            <a:spLocks noGrp="1"/>
          </p:cNvSpPr>
          <p:nvPr>
            <p:ph type="body" idx="2"/>
          </p:nvPr>
        </p:nvSpPr>
        <p:spPr>
          <a:xfrm>
            <a:off x="483575" y="783575"/>
            <a:ext cx="5736900" cy="3777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a:t>Assembly: </a:t>
            </a:r>
            <a:endParaRPr/>
          </a:p>
          <a:p>
            <a:pPr marL="457200" lvl="0" indent="-317500" algn="l" rtl="0">
              <a:lnSpc>
                <a:spcPct val="90000"/>
              </a:lnSpc>
              <a:spcBef>
                <a:spcPts val="0"/>
              </a:spcBef>
              <a:spcAft>
                <a:spcPts val="0"/>
              </a:spcAft>
              <a:buSzPts val="1400"/>
              <a:buChar char="▪"/>
            </a:pPr>
            <a:r>
              <a:rPr lang="en"/>
              <a:t>Remote linear actuator and manual angle adjuster</a:t>
            </a:r>
            <a:endParaRPr/>
          </a:p>
          <a:p>
            <a:pPr marL="457200" lvl="0" indent="-317500" algn="l" rtl="0">
              <a:lnSpc>
                <a:spcPct val="90000"/>
              </a:lnSpc>
              <a:spcBef>
                <a:spcPts val="0"/>
              </a:spcBef>
              <a:spcAft>
                <a:spcPts val="0"/>
              </a:spcAft>
              <a:buSzPts val="1400"/>
              <a:buChar char="▪"/>
            </a:pPr>
            <a:r>
              <a:rPr lang="en"/>
              <a:t>Due to issues, had to change to remote stepper motor</a:t>
            </a:r>
            <a:endParaRPr/>
          </a:p>
          <a:p>
            <a:pPr marL="457200" lvl="0" indent="-317500" algn="l" rtl="0">
              <a:lnSpc>
                <a:spcPct val="90000"/>
              </a:lnSpc>
              <a:spcBef>
                <a:spcPts val="0"/>
              </a:spcBef>
              <a:spcAft>
                <a:spcPts val="0"/>
              </a:spcAft>
              <a:buSzPts val="1400"/>
              <a:buChar char="▪"/>
            </a:pPr>
            <a:r>
              <a:rPr lang="en"/>
              <a:t>T-brackets need to be redesigned to be able to hold the pin for the angle adjustment</a:t>
            </a:r>
            <a:endParaRPr/>
          </a:p>
          <a:p>
            <a:pPr marL="0" lvl="0" indent="0" algn="l" rtl="0">
              <a:lnSpc>
                <a:spcPct val="90000"/>
              </a:lnSpc>
              <a:spcBef>
                <a:spcPts val="0"/>
              </a:spcBef>
              <a:spcAft>
                <a:spcPts val="0"/>
              </a:spcAft>
              <a:buNone/>
            </a:pPr>
            <a:r>
              <a:rPr lang="en"/>
              <a:t>Pneumatic:</a:t>
            </a:r>
            <a:endParaRPr/>
          </a:p>
          <a:p>
            <a:pPr marL="457200" lvl="0" indent="-317500" algn="l" rtl="0">
              <a:lnSpc>
                <a:spcPct val="90000"/>
              </a:lnSpc>
              <a:spcBef>
                <a:spcPts val="0"/>
              </a:spcBef>
              <a:spcAft>
                <a:spcPts val="0"/>
              </a:spcAft>
              <a:buSzPts val="1400"/>
              <a:buChar char="▪"/>
            </a:pPr>
            <a:r>
              <a:rPr lang="en"/>
              <a:t>Consists of solenoid, camera, and pressure sensor</a:t>
            </a:r>
            <a:endParaRPr/>
          </a:p>
          <a:p>
            <a:pPr marL="457200" lvl="0" indent="-317500" algn="l" rtl="0">
              <a:lnSpc>
                <a:spcPct val="90000"/>
              </a:lnSpc>
              <a:spcBef>
                <a:spcPts val="0"/>
              </a:spcBef>
              <a:spcAft>
                <a:spcPts val="0"/>
              </a:spcAft>
              <a:buSzPts val="1400"/>
              <a:buChar char="▪"/>
            </a:pPr>
            <a:r>
              <a:rPr lang="en"/>
              <a:t>All need to be activated at the same time</a:t>
            </a:r>
            <a:endParaRPr/>
          </a:p>
          <a:p>
            <a:pPr marL="0" lvl="0" indent="0" algn="l" rtl="0">
              <a:lnSpc>
                <a:spcPct val="90000"/>
              </a:lnSpc>
              <a:spcBef>
                <a:spcPts val="0"/>
              </a:spcBef>
              <a:spcAft>
                <a:spcPts val="0"/>
              </a:spcAft>
              <a:buNone/>
            </a:pPr>
            <a:r>
              <a:rPr lang="en"/>
              <a:t>Electromechanical:</a:t>
            </a:r>
            <a:endParaRPr/>
          </a:p>
          <a:p>
            <a:pPr marL="457200" lvl="0" indent="-317500" algn="l" rtl="0">
              <a:lnSpc>
                <a:spcPct val="90000"/>
              </a:lnSpc>
              <a:spcBef>
                <a:spcPts val="0"/>
              </a:spcBef>
              <a:spcAft>
                <a:spcPts val="0"/>
              </a:spcAft>
              <a:buSzPts val="1400"/>
              <a:buChar char="▪"/>
            </a:pPr>
            <a:r>
              <a:rPr lang="en"/>
              <a:t>Linear actuator: small percent error but was too large to fit into the testing section</a:t>
            </a:r>
            <a:endParaRPr/>
          </a:p>
          <a:p>
            <a:pPr marL="457200" lvl="0" indent="-317500" algn="l" rtl="0">
              <a:lnSpc>
                <a:spcPct val="90000"/>
              </a:lnSpc>
              <a:spcBef>
                <a:spcPts val="0"/>
              </a:spcBef>
              <a:spcAft>
                <a:spcPts val="0"/>
              </a:spcAft>
              <a:buSzPts val="1400"/>
              <a:buChar char="▪"/>
            </a:pPr>
            <a:r>
              <a:rPr lang="en"/>
              <a:t>IMU Sensor: Not accurate and the same results could not be achieved twice</a:t>
            </a:r>
            <a:endParaRPr/>
          </a:p>
          <a:p>
            <a:pPr marL="457200" lvl="0" indent="-317500" algn="l" rtl="0">
              <a:lnSpc>
                <a:spcPct val="90000"/>
              </a:lnSpc>
              <a:spcBef>
                <a:spcPts val="0"/>
              </a:spcBef>
              <a:spcAft>
                <a:spcPts val="0"/>
              </a:spcAft>
              <a:buSzPts val="1400"/>
              <a:buChar char="▪"/>
            </a:pPr>
            <a:r>
              <a:rPr lang="en"/>
              <a:t>Stepper Motor: Slower and requires more complicated build. More accurate, cheaper, more compact</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210" name="Google Shape;210;p40"/>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11" name="Google Shape;211;p40"/>
          <p:cNvPicPr preferRelativeResize="0"/>
          <p:nvPr/>
        </p:nvPicPr>
        <p:blipFill>
          <a:blip r:embed="rId3">
            <a:alphaModFix/>
          </a:blip>
          <a:stretch>
            <a:fillRect/>
          </a:stretch>
        </p:blipFill>
        <p:spPr>
          <a:xfrm flipH="1">
            <a:off x="6518175" y="679900"/>
            <a:ext cx="2041422" cy="1531074"/>
          </a:xfrm>
          <a:prstGeom prst="rect">
            <a:avLst/>
          </a:prstGeom>
          <a:noFill/>
          <a:ln>
            <a:noFill/>
          </a:ln>
        </p:spPr>
      </p:pic>
      <p:pic>
        <p:nvPicPr>
          <p:cNvPr id="212" name="Google Shape;212;p40"/>
          <p:cNvPicPr preferRelativeResize="0"/>
          <p:nvPr/>
        </p:nvPicPr>
        <p:blipFill>
          <a:blip r:embed="rId4">
            <a:alphaModFix/>
          </a:blip>
          <a:stretch>
            <a:fillRect/>
          </a:stretch>
        </p:blipFill>
        <p:spPr>
          <a:xfrm>
            <a:off x="6988124" y="2723700"/>
            <a:ext cx="1336758" cy="170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484779" y="273850"/>
            <a:ext cx="81834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Goals and Objectives</a:t>
            </a:r>
            <a:endParaRPr/>
          </a:p>
        </p:txBody>
      </p:sp>
      <p:sp>
        <p:nvSpPr>
          <p:cNvPr id="218" name="Google Shape;218;p41"/>
          <p:cNvSpPr txBox="1">
            <a:spLocks noGrp="1"/>
          </p:cNvSpPr>
          <p:nvPr>
            <p:ph type="body" idx="2"/>
          </p:nvPr>
        </p:nvSpPr>
        <p:spPr>
          <a:xfrm>
            <a:off x="483575" y="783575"/>
            <a:ext cx="8183400" cy="3777900"/>
          </a:xfrm>
          <a:prstGeom prst="rect">
            <a:avLst/>
          </a:prstGeom>
          <a:noFill/>
          <a:ln>
            <a:noFill/>
          </a:ln>
        </p:spPr>
        <p:txBody>
          <a:bodyPr spcFirstLastPara="1" wrap="square" lIns="68575" tIns="34275" rIns="68575" bIns="34275" anchor="t" anchorCtr="0">
            <a:normAutofit/>
          </a:bodyPr>
          <a:lstStyle/>
          <a:p>
            <a:pPr marL="914400" lvl="0" indent="-317500" algn="l" rtl="0">
              <a:lnSpc>
                <a:spcPct val="90000"/>
              </a:lnSpc>
              <a:spcBef>
                <a:spcPts val="0"/>
              </a:spcBef>
              <a:spcAft>
                <a:spcPts val="0"/>
              </a:spcAft>
              <a:buSzPts val="1400"/>
              <a:buAutoNum type="arabicParenR"/>
            </a:pPr>
            <a:r>
              <a:rPr lang="en"/>
              <a:t>Completion of Alpha Prototype</a:t>
            </a:r>
            <a:endParaRPr/>
          </a:p>
          <a:p>
            <a:pPr marL="1371600" lvl="1" indent="-317500" algn="l" rtl="0">
              <a:lnSpc>
                <a:spcPct val="90000"/>
              </a:lnSpc>
              <a:spcBef>
                <a:spcPts val="0"/>
              </a:spcBef>
              <a:spcAft>
                <a:spcPts val="0"/>
              </a:spcAft>
              <a:buSzPts val="1400"/>
              <a:buAutoNum type="alphaLcParenR"/>
            </a:pPr>
            <a:r>
              <a:rPr lang="en"/>
              <a:t>Incorporate all subsystems into design</a:t>
            </a:r>
            <a:endParaRPr/>
          </a:p>
          <a:p>
            <a:pPr marL="1371600" lvl="1" indent="-317500" algn="l" rtl="0">
              <a:lnSpc>
                <a:spcPct val="90000"/>
              </a:lnSpc>
              <a:spcBef>
                <a:spcPts val="0"/>
              </a:spcBef>
              <a:spcAft>
                <a:spcPts val="0"/>
              </a:spcAft>
              <a:buSzPts val="1400"/>
              <a:buAutoNum type="alphaLcParenR"/>
            </a:pPr>
            <a:r>
              <a:rPr lang="en"/>
              <a:t>Test functionality of stepper motor with plate design and angle adjustment system</a:t>
            </a:r>
            <a:endParaRPr/>
          </a:p>
          <a:p>
            <a:pPr marL="914400" lvl="0" indent="-317500" algn="l" rtl="0">
              <a:lnSpc>
                <a:spcPct val="90000"/>
              </a:lnSpc>
              <a:spcBef>
                <a:spcPts val="0"/>
              </a:spcBef>
              <a:spcAft>
                <a:spcPts val="0"/>
              </a:spcAft>
              <a:buSzPts val="1400"/>
              <a:buAutoNum type="arabicParenR"/>
            </a:pPr>
            <a:r>
              <a:rPr lang="en"/>
              <a:t>Preliminary ambient testing with Alpha Prototype</a:t>
            </a:r>
            <a:endParaRPr/>
          </a:p>
          <a:p>
            <a:pPr marL="1371600" lvl="1" indent="-317500" algn="l" rtl="0">
              <a:lnSpc>
                <a:spcPct val="90000"/>
              </a:lnSpc>
              <a:spcBef>
                <a:spcPts val="0"/>
              </a:spcBef>
              <a:spcAft>
                <a:spcPts val="0"/>
              </a:spcAft>
              <a:buSzPts val="1400"/>
              <a:buAutoNum type="alphaLcParenR"/>
            </a:pPr>
            <a:r>
              <a:rPr lang="en"/>
              <a:t>Test pressure sensor capabilities to provide accurate data</a:t>
            </a:r>
            <a:endParaRPr/>
          </a:p>
          <a:p>
            <a:pPr marL="1371600" lvl="1" indent="-317500" algn="l" rtl="0">
              <a:lnSpc>
                <a:spcPct val="90000"/>
              </a:lnSpc>
              <a:spcBef>
                <a:spcPts val="0"/>
              </a:spcBef>
              <a:spcAft>
                <a:spcPts val="0"/>
              </a:spcAft>
              <a:buSzPts val="1400"/>
              <a:buAutoNum type="alphaLcParenR"/>
            </a:pPr>
            <a:r>
              <a:rPr lang="en"/>
              <a:t>Proof of concept moving into Beta Prototype production</a:t>
            </a:r>
            <a:endParaRPr/>
          </a:p>
          <a:p>
            <a:pPr marL="914400" lvl="0" indent="-317500" algn="l" rtl="0">
              <a:lnSpc>
                <a:spcPct val="90000"/>
              </a:lnSpc>
              <a:spcBef>
                <a:spcPts val="0"/>
              </a:spcBef>
              <a:spcAft>
                <a:spcPts val="0"/>
              </a:spcAft>
              <a:buSzPts val="1400"/>
              <a:buAutoNum type="arabicParenR"/>
            </a:pPr>
            <a:r>
              <a:rPr lang="en"/>
              <a:t>Development of data acquisition and processing methods</a:t>
            </a:r>
            <a:endParaRPr/>
          </a:p>
          <a:p>
            <a:pPr marL="1371600" lvl="1" indent="-317500" algn="l" rtl="0">
              <a:lnSpc>
                <a:spcPct val="90000"/>
              </a:lnSpc>
              <a:spcBef>
                <a:spcPts val="0"/>
              </a:spcBef>
              <a:spcAft>
                <a:spcPts val="0"/>
              </a:spcAft>
              <a:buSzPts val="1400"/>
              <a:buAutoNum type="alphaLcParenR"/>
            </a:pPr>
            <a:r>
              <a:rPr lang="en"/>
              <a:t>Initial testing of these methods alongside ambient testing</a:t>
            </a:r>
            <a:endParaRPr/>
          </a:p>
          <a:p>
            <a:pPr marL="914400" lvl="0" indent="-317500" algn="l" rtl="0">
              <a:lnSpc>
                <a:spcPct val="90000"/>
              </a:lnSpc>
              <a:spcBef>
                <a:spcPts val="0"/>
              </a:spcBef>
              <a:spcAft>
                <a:spcPts val="0"/>
              </a:spcAft>
              <a:buSzPts val="1400"/>
              <a:buAutoNum type="arabicParenR"/>
            </a:pPr>
            <a:r>
              <a:rPr lang="en"/>
              <a:t>Begin testing in shock tunnel</a:t>
            </a:r>
            <a:endParaRPr/>
          </a:p>
          <a:p>
            <a:pPr marL="1371600" lvl="1" indent="-317500" algn="l" rtl="0">
              <a:lnSpc>
                <a:spcPct val="90000"/>
              </a:lnSpc>
              <a:spcBef>
                <a:spcPts val="0"/>
              </a:spcBef>
              <a:spcAft>
                <a:spcPts val="0"/>
              </a:spcAft>
              <a:buSzPts val="1400"/>
              <a:buAutoNum type="alphaLcParenR"/>
            </a:pPr>
            <a:r>
              <a:rPr lang="en"/>
              <a:t>Dependent upon shock tunnel availability</a:t>
            </a:r>
            <a:endParaRPr/>
          </a:p>
          <a:p>
            <a:pPr marL="1371600" lvl="1" indent="-317500" algn="l" rtl="0">
              <a:lnSpc>
                <a:spcPct val="90000"/>
              </a:lnSpc>
              <a:spcBef>
                <a:spcPts val="0"/>
              </a:spcBef>
              <a:spcAft>
                <a:spcPts val="0"/>
              </a:spcAft>
              <a:buSzPts val="1400"/>
              <a:buAutoNum type="alphaLcParenR"/>
            </a:pPr>
            <a:r>
              <a:rPr lang="en"/>
              <a:t>Ensure model compatibility with shock tunnel space available</a:t>
            </a:r>
            <a:endParaRPr/>
          </a:p>
          <a:p>
            <a:pPr marL="1371600" lvl="1" indent="-317500" algn="l" rtl="0">
              <a:lnSpc>
                <a:spcPct val="90000"/>
              </a:lnSpc>
              <a:spcBef>
                <a:spcPts val="0"/>
              </a:spcBef>
              <a:spcAft>
                <a:spcPts val="0"/>
              </a:spcAft>
              <a:buSzPts val="1400"/>
              <a:buAutoNum type="alphaLcParenR"/>
            </a:pPr>
            <a:r>
              <a:rPr lang="en"/>
              <a:t>Test design functionality under vacuum conditions</a:t>
            </a:r>
            <a:endParaRPr/>
          </a:p>
        </p:txBody>
      </p:sp>
      <p:sp>
        <p:nvSpPr>
          <p:cNvPr id="219" name="Google Shape;219;p41"/>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Project Deliverables</a:t>
            </a:r>
            <a:endParaRPr/>
          </a:p>
        </p:txBody>
      </p:sp>
      <p:sp>
        <p:nvSpPr>
          <p:cNvPr id="225" name="Google Shape;225;p42"/>
          <p:cNvSpPr txBox="1">
            <a:spLocks noGrp="1"/>
          </p:cNvSpPr>
          <p:nvPr>
            <p:ph type="body" idx="2"/>
          </p:nvPr>
        </p:nvSpPr>
        <p:spPr>
          <a:xfrm>
            <a:off x="483575" y="783575"/>
            <a:ext cx="80319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Initial testing plan </a:t>
            </a:r>
            <a:endParaRPr/>
          </a:p>
          <a:p>
            <a:pPr marL="914400" lvl="1" indent="-317500" algn="l" rtl="0">
              <a:lnSpc>
                <a:spcPct val="90000"/>
              </a:lnSpc>
              <a:spcBef>
                <a:spcPts val="0"/>
              </a:spcBef>
              <a:spcAft>
                <a:spcPts val="0"/>
              </a:spcAft>
              <a:buSzPts val="1400"/>
              <a:buChar char="-"/>
            </a:pPr>
            <a:r>
              <a:rPr lang="en"/>
              <a:t>Conducted testing on the alpha prototype to assess its performance and to identify any design issues that need to be addressed</a:t>
            </a:r>
            <a:endParaRPr/>
          </a:p>
          <a:p>
            <a:pPr marL="914400" lvl="1" indent="-317500" algn="l" rtl="0">
              <a:lnSpc>
                <a:spcPct val="90000"/>
              </a:lnSpc>
              <a:spcBef>
                <a:spcPts val="0"/>
              </a:spcBef>
              <a:spcAft>
                <a:spcPts val="0"/>
              </a:spcAft>
              <a:buSzPts val="1400"/>
              <a:buChar char="-"/>
            </a:pPr>
            <a:r>
              <a:rPr lang="en"/>
              <a:t>Begin to define the test objectives, test environment, test equipment, and test procedures</a:t>
            </a:r>
            <a:endParaRPr/>
          </a:p>
          <a:p>
            <a:pPr marL="457200" lvl="0" indent="-317500" algn="l" rtl="0">
              <a:lnSpc>
                <a:spcPct val="90000"/>
              </a:lnSpc>
              <a:spcBef>
                <a:spcPts val="0"/>
              </a:spcBef>
              <a:spcAft>
                <a:spcPts val="0"/>
              </a:spcAft>
              <a:buSzPts val="1400"/>
              <a:buChar char="▪"/>
            </a:pPr>
            <a:r>
              <a:rPr lang="en"/>
              <a:t>Preliminary ambient testing</a:t>
            </a:r>
            <a:endParaRPr/>
          </a:p>
          <a:p>
            <a:pPr marL="914400" lvl="1" indent="-317500" algn="l" rtl="0">
              <a:lnSpc>
                <a:spcPct val="90000"/>
              </a:lnSpc>
              <a:spcBef>
                <a:spcPts val="0"/>
              </a:spcBef>
              <a:spcAft>
                <a:spcPts val="0"/>
              </a:spcAft>
              <a:buSzPts val="1400"/>
              <a:buChar char="-"/>
            </a:pPr>
            <a:r>
              <a:rPr lang="en"/>
              <a:t>Collected data on the performance of the sensors and analyzed it to identify any potential issues or areas for improvement</a:t>
            </a:r>
            <a:endParaRPr/>
          </a:p>
          <a:p>
            <a:pPr marL="914400" lvl="1" indent="-317500" algn="l" rtl="0">
              <a:lnSpc>
                <a:spcPct val="90000"/>
              </a:lnSpc>
              <a:spcBef>
                <a:spcPts val="0"/>
              </a:spcBef>
              <a:spcAft>
                <a:spcPts val="0"/>
              </a:spcAft>
              <a:buSzPts val="1400"/>
              <a:buChar char="-"/>
            </a:pPr>
            <a:r>
              <a:rPr lang="en"/>
              <a:t>Developed MATLAB data processing method for this purpose</a:t>
            </a:r>
            <a:endParaRPr/>
          </a:p>
          <a:p>
            <a:pPr marL="914400" lvl="1" indent="-317500" algn="l" rtl="0">
              <a:lnSpc>
                <a:spcPct val="90000"/>
              </a:lnSpc>
              <a:spcBef>
                <a:spcPts val="0"/>
              </a:spcBef>
              <a:spcAft>
                <a:spcPts val="0"/>
              </a:spcAft>
              <a:buSzPts val="1400"/>
              <a:buChar char="-"/>
            </a:pPr>
            <a:r>
              <a:rPr lang="en"/>
              <a:t>Test results</a:t>
            </a:r>
            <a:endParaRPr/>
          </a:p>
          <a:p>
            <a:pPr marL="457200" lvl="0" indent="-317500" algn="l" rtl="0">
              <a:lnSpc>
                <a:spcPct val="90000"/>
              </a:lnSpc>
              <a:spcBef>
                <a:spcPts val="0"/>
              </a:spcBef>
              <a:spcAft>
                <a:spcPts val="0"/>
              </a:spcAft>
              <a:buSzPts val="1400"/>
              <a:buChar char="▪"/>
            </a:pPr>
            <a:r>
              <a:rPr lang="en"/>
              <a:t>Alpha Prototype modifications for Beta Prototype</a:t>
            </a:r>
            <a:endParaRPr/>
          </a:p>
          <a:p>
            <a:pPr marL="914400" lvl="1" indent="-317500" algn="l" rtl="0">
              <a:lnSpc>
                <a:spcPct val="90000"/>
              </a:lnSpc>
              <a:spcBef>
                <a:spcPts val="0"/>
              </a:spcBef>
              <a:spcAft>
                <a:spcPts val="0"/>
              </a:spcAft>
              <a:buSzPts val="1400"/>
              <a:buChar char="-"/>
            </a:pPr>
            <a:r>
              <a:rPr lang="en"/>
              <a:t>Beginning Beta Prototype production </a:t>
            </a:r>
            <a:endParaRPr/>
          </a:p>
          <a:p>
            <a:pPr marL="914400" lvl="1" indent="-317500" algn="l" rtl="0">
              <a:lnSpc>
                <a:spcPct val="90000"/>
              </a:lnSpc>
              <a:spcBef>
                <a:spcPts val="0"/>
              </a:spcBef>
              <a:spcAft>
                <a:spcPts val="0"/>
              </a:spcAft>
              <a:buSzPts val="1400"/>
              <a:buChar char="-"/>
            </a:pPr>
            <a:r>
              <a:rPr lang="en"/>
              <a:t>Based upon initial testing results and modification requirements</a:t>
            </a:r>
            <a:endParaRPr/>
          </a:p>
          <a:p>
            <a:pPr marL="457200" lvl="0" indent="-317500" algn="l" rtl="0">
              <a:lnSpc>
                <a:spcPct val="90000"/>
              </a:lnSpc>
              <a:spcBef>
                <a:spcPts val="0"/>
              </a:spcBef>
              <a:spcAft>
                <a:spcPts val="0"/>
              </a:spcAft>
              <a:buSzPts val="1400"/>
              <a:buChar char="▪"/>
            </a:pPr>
            <a:r>
              <a:rPr lang="en"/>
              <a:t>Collection of Experimental data inside shock tunnel</a:t>
            </a:r>
            <a:endParaRPr/>
          </a:p>
          <a:p>
            <a:pPr marL="914400" lvl="1" indent="-317500" algn="l" rtl="0">
              <a:lnSpc>
                <a:spcPct val="90000"/>
              </a:lnSpc>
              <a:spcBef>
                <a:spcPts val="0"/>
              </a:spcBef>
              <a:spcAft>
                <a:spcPts val="0"/>
              </a:spcAft>
              <a:buSzPts val="1400"/>
              <a:buChar char="-"/>
            </a:pPr>
            <a:r>
              <a:rPr lang="en"/>
              <a:t>Data collection and analysis</a:t>
            </a:r>
            <a:endParaRPr/>
          </a:p>
        </p:txBody>
      </p:sp>
      <p:sp>
        <p:nvSpPr>
          <p:cNvPr id="226" name="Google Shape;226;p42"/>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Ambient Testing - Setup</a:t>
            </a:r>
            <a:endParaRPr/>
          </a:p>
        </p:txBody>
      </p:sp>
      <p:sp>
        <p:nvSpPr>
          <p:cNvPr id="232" name="Google Shape;232;p43"/>
          <p:cNvSpPr txBox="1">
            <a:spLocks noGrp="1"/>
          </p:cNvSpPr>
          <p:nvPr>
            <p:ph type="body" idx="2"/>
          </p:nvPr>
        </p:nvSpPr>
        <p:spPr>
          <a:xfrm>
            <a:off x="483575" y="783575"/>
            <a:ext cx="49230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The purpose of the test was to ensure that usable pressure data could be retrieved from the sensor.</a:t>
            </a:r>
            <a:endParaRPr/>
          </a:p>
          <a:p>
            <a:pPr marL="457200" lvl="0" indent="-317500" algn="l" rtl="0">
              <a:lnSpc>
                <a:spcPct val="90000"/>
              </a:lnSpc>
              <a:spcBef>
                <a:spcPts val="1000"/>
              </a:spcBef>
              <a:spcAft>
                <a:spcPts val="0"/>
              </a:spcAft>
              <a:buSzPts val="1400"/>
              <a:buChar char="▪"/>
            </a:pPr>
            <a:r>
              <a:rPr lang="en"/>
              <a:t>The sensor was connected via BNC to an ICP signal conditioner.</a:t>
            </a:r>
            <a:endParaRPr/>
          </a:p>
          <a:p>
            <a:pPr marL="457200" lvl="0" indent="-317500" algn="l" rtl="0">
              <a:lnSpc>
                <a:spcPct val="90000"/>
              </a:lnSpc>
              <a:spcBef>
                <a:spcPts val="1000"/>
              </a:spcBef>
              <a:spcAft>
                <a:spcPts val="0"/>
              </a:spcAft>
              <a:buSzPts val="1400"/>
              <a:buChar char="▪"/>
            </a:pPr>
            <a:r>
              <a:rPr lang="en"/>
              <a:t>The signal conditioner returns changes in voltage to convey changes in pressure</a:t>
            </a:r>
            <a:endParaRPr/>
          </a:p>
          <a:p>
            <a:pPr marL="457200" lvl="0" indent="-317500" algn="l" rtl="0">
              <a:lnSpc>
                <a:spcPct val="90000"/>
              </a:lnSpc>
              <a:spcBef>
                <a:spcPts val="1000"/>
              </a:spcBef>
              <a:spcAft>
                <a:spcPts val="0"/>
              </a:spcAft>
              <a:buSzPts val="1400"/>
              <a:buChar char="▪"/>
            </a:pPr>
            <a:r>
              <a:rPr lang="en"/>
              <a:t>The voltage is detected and recorded by the oscilloscope</a:t>
            </a:r>
            <a:endParaRPr/>
          </a:p>
          <a:p>
            <a:pPr marL="457200" lvl="0" indent="-317500" algn="l" rtl="0">
              <a:lnSpc>
                <a:spcPct val="90000"/>
              </a:lnSpc>
              <a:spcBef>
                <a:spcPts val="1000"/>
              </a:spcBef>
              <a:spcAft>
                <a:spcPts val="0"/>
              </a:spcAft>
              <a:buSzPts val="1400"/>
              <a:buChar char="▪"/>
            </a:pPr>
            <a:r>
              <a:rPr lang="en"/>
              <a:t>The oscilloscope begins recording when the sensor records a threshold voltage</a:t>
            </a:r>
            <a:endParaRPr/>
          </a:p>
          <a:p>
            <a:pPr marL="457200" lvl="0" indent="-317500" algn="l" rtl="0">
              <a:lnSpc>
                <a:spcPct val="90000"/>
              </a:lnSpc>
              <a:spcBef>
                <a:spcPts val="1000"/>
              </a:spcBef>
              <a:spcAft>
                <a:spcPts val="1000"/>
              </a:spcAft>
              <a:buSzPts val="1400"/>
              <a:buChar char="▪"/>
            </a:pPr>
            <a:r>
              <a:rPr lang="en"/>
              <a:t>Refrigerant was sprayed on the sensor and the results are shown</a:t>
            </a:r>
            <a:endParaRPr/>
          </a:p>
        </p:txBody>
      </p:sp>
      <p:sp>
        <p:nvSpPr>
          <p:cNvPr id="233" name="Google Shape;233;p43"/>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34" name="Google Shape;234;p43"/>
          <p:cNvPicPr preferRelativeResize="0"/>
          <p:nvPr/>
        </p:nvPicPr>
        <p:blipFill rotWithShape="1">
          <a:blip r:embed="rId3">
            <a:alphaModFix/>
          </a:blip>
          <a:srcRect l="23449" t="2614" r="13002" b="9357"/>
          <a:stretch/>
        </p:blipFill>
        <p:spPr>
          <a:xfrm>
            <a:off x="6078817" y="531450"/>
            <a:ext cx="2221107" cy="2307525"/>
          </a:xfrm>
          <a:prstGeom prst="rect">
            <a:avLst/>
          </a:prstGeom>
          <a:noFill/>
          <a:ln>
            <a:noFill/>
          </a:ln>
        </p:spPr>
      </p:pic>
      <p:pic>
        <p:nvPicPr>
          <p:cNvPr id="235" name="Google Shape;235;p43"/>
          <p:cNvPicPr preferRelativeResize="0"/>
          <p:nvPr/>
        </p:nvPicPr>
        <p:blipFill rotWithShape="1">
          <a:blip r:embed="rId4">
            <a:alphaModFix/>
          </a:blip>
          <a:srcRect t="16352"/>
          <a:stretch/>
        </p:blipFill>
        <p:spPr>
          <a:xfrm>
            <a:off x="5536650" y="2838975"/>
            <a:ext cx="3218924" cy="20193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Ambient Testing - Results</a:t>
            </a:r>
            <a:endParaRPr/>
          </a:p>
        </p:txBody>
      </p:sp>
      <p:sp>
        <p:nvSpPr>
          <p:cNvPr id="241" name="Google Shape;241;p44"/>
          <p:cNvSpPr txBox="1">
            <a:spLocks noGrp="1"/>
          </p:cNvSpPr>
          <p:nvPr>
            <p:ph type="body" idx="2"/>
          </p:nvPr>
        </p:nvSpPr>
        <p:spPr>
          <a:xfrm>
            <a:off x="483575" y="783575"/>
            <a:ext cx="48627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Multiple ambient test were conducted using the same setup</a:t>
            </a:r>
            <a:endParaRPr/>
          </a:p>
          <a:p>
            <a:pPr marL="457200" lvl="0" indent="-317500" algn="l" rtl="0">
              <a:lnSpc>
                <a:spcPct val="90000"/>
              </a:lnSpc>
              <a:spcBef>
                <a:spcPts val="1000"/>
              </a:spcBef>
              <a:spcAft>
                <a:spcPts val="0"/>
              </a:spcAft>
              <a:buSzPts val="1400"/>
              <a:buChar char="▪"/>
            </a:pPr>
            <a:r>
              <a:rPr lang="en"/>
              <a:t>A sample plot of voltage over time captured directly from the oscilloscope is shown (top)</a:t>
            </a:r>
            <a:endParaRPr/>
          </a:p>
          <a:p>
            <a:pPr marL="457200" lvl="0" indent="-317500" algn="l" rtl="0">
              <a:lnSpc>
                <a:spcPct val="90000"/>
              </a:lnSpc>
              <a:spcBef>
                <a:spcPts val="1000"/>
              </a:spcBef>
              <a:spcAft>
                <a:spcPts val="0"/>
              </a:spcAft>
              <a:buSzPts val="1400"/>
              <a:buChar char="▪"/>
            </a:pPr>
            <a:r>
              <a:rPr lang="en"/>
              <a:t>The data was exported as a .csv file, imported into MATLAB, and processed into a graph (bottom) of pressure change (psi) over time (s)</a:t>
            </a:r>
            <a:endParaRPr/>
          </a:p>
          <a:p>
            <a:pPr marL="457200" lvl="0" indent="-317500" algn="l" rtl="0">
              <a:lnSpc>
                <a:spcPct val="90000"/>
              </a:lnSpc>
              <a:spcBef>
                <a:spcPts val="1000"/>
              </a:spcBef>
              <a:spcAft>
                <a:spcPts val="0"/>
              </a:spcAft>
              <a:buSzPts val="1400"/>
              <a:buChar char="▪"/>
            </a:pPr>
            <a:r>
              <a:rPr lang="en"/>
              <a:t>Graphs seem proportional in comparison and the MATLAB plot seems reasonable in magnitude</a:t>
            </a:r>
            <a:endParaRPr/>
          </a:p>
          <a:p>
            <a:pPr marL="457200" lvl="0" indent="-317500" algn="l" rtl="0">
              <a:lnSpc>
                <a:spcPct val="90000"/>
              </a:lnSpc>
              <a:spcBef>
                <a:spcPts val="1000"/>
              </a:spcBef>
              <a:spcAft>
                <a:spcPts val="0"/>
              </a:spcAft>
              <a:buSzPts val="1400"/>
              <a:buChar char="▪"/>
            </a:pPr>
            <a:r>
              <a:rPr lang="en"/>
              <a:t>Several problems are apparent</a:t>
            </a:r>
            <a:endParaRPr/>
          </a:p>
          <a:p>
            <a:pPr marL="914400" lvl="1" indent="-317500" algn="l" rtl="0">
              <a:lnSpc>
                <a:spcPct val="90000"/>
              </a:lnSpc>
              <a:spcBef>
                <a:spcPts val="0"/>
              </a:spcBef>
              <a:spcAft>
                <a:spcPts val="0"/>
              </a:spcAft>
              <a:buSzPts val="1400"/>
              <a:buChar char="-"/>
            </a:pPr>
            <a:r>
              <a:rPr lang="en"/>
              <a:t>The signal is very noisy</a:t>
            </a:r>
            <a:endParaRPr/>
          </a:p>
          <a:p>
            <a:pPr marL="914400" lvl="1" indent="-317500" algn="l" rtl="0">
              <a:lnSpc>
                <a:spcPct val="90000"/>
              </a:lnSpc>
              <a:spcBef>
                <a:spcPts val="0"/>
              </a:spcBef>
              <a:spcAft>
                <a:spcPts val="1000"/>
              </a:spcAft>
              <a:buSzPts val="1400"/>
              <a:buChar char="-"/>
            </a:pPr>
            <a:r>
              <a:rPr lang="en"/>
              <a:t>The PCB Sensor seems to exhibit an RC response</a:t>
            </a:r>
            <a:endParaRPr/>
          </a:p>
        </p:txBody>
      </p:sp>
      <p:sp>
        <p:nvSpPr>
          <p:cNvPr id="242" name="Google Shape;242;p44"/>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43" name="Google Shape;243;p44"/>
          <p:cNvPicPr preferRelativeResize="0"/>
          <p:nvPr/>
        </p:nvPicPr>
        <p:blipFill rotWithShape="1">
          <a:blip r:embed="rId3">
            <a:alphaModFix/>
          </a:blip>
          <a:srcRect/>
          <a:stretch/>
        </p:blipFill>
        <p:spPr>
          <a:xfrm>
            <a:off x="5416750" y="783575"/>
            <a:ext cx="3566276" cy="2139725"/>
          </a:xfrm>
          <a:prstGeom prst="rect">
            <a:avLst/>
          </a:prstGeom>
          <a:noFill/>
          <a:ln>
            <a:noFill/>
          </a:ln>
        </p:spPr>
      </p:pic>
      <p:pic>
        <p:nvPicPr>
          <p:cNvPr id="244" name="Google Shape;244;p44"/>
          <p:cNvPicPr preferRelativeResize="0"/>
          <p:nvPr/>
        </p:nvPicPr>
        <p:blipFill rotWithShape="1">
          <a:blip r:embed="rId4">
            <a:alphaModFix/>
          </a:blip>
          <a:srcRect l="6933" t="20785" r="6613" b="2966"/>
          <a:stretch/>
        </p:blipFill>
        <p:spPr>
          <a:xfrm>
            <a:off x="5971813" y="2923300"/>
            <a:ext cx="2456151" cy="194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484769" y="273845"/>
            <a:ext cx="8031900" cy="55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Font typeface="Saira Condensed SemiBold"/>
              <a:buNone/>
            </a:pPr>
            <a:r>
              <a:rPr lang="en"/>
              <a:t>Ambient Testing - Conclusions</a:t>
            </a:r>
            <a:endParaRPr/>
          </a:p>
        </p:txBody>
      </p:sp>
      <p:sp>
        <p:nvSpPr>
          <p:cNvPr id="250" name="Google Shape;250;p45"/>
          <p:cNvSpPr txBox="1">
            <a:spLocks noGrp="1"/>
          </p:cNvSpPr>
          <p:nvPr>
            <p:ph type="body" idx="2"/>
          </p:nvPr>
        </p:nvSpPr>
        <p:spPr>
          <a:xfrm>
            <a:off x="483575" y="783575"/>
            <a:ext cx="5336700" cy="37779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a:t>Ambient testing was successful and multiple samples of testing data were collected</a:t>
            </a:r>
            <a:endParaRPr/>
          </a:p>
          <a:p>
            <a:pPr marL="457200" lvl="0" indent="-317500" algn="l" rtl="0">
              <a:lnSpc>
                <a:spcPct val="90000"/>
              </a:lnSpc>
              <a:spcBef>
                <a:spcPts val="1000"/>
              </a:spcBef>
              <a:spcAft>
                <a:spcPts val="0"/>
              </a:spcAft>
              <a:buSzPts val="1400"/>
              <a:buChar char="▪"/>
            </a:pPr>
            <a:r>
              <a:rPr lang="en"/>
              <a:t>The PCB Transducer is specified to have an RC time constant of 200ms</a:t>
            </a:r>
            <a:endParaRPr/>
          </a:p>
          <a:p>
            <a:pPr marL="914400" lvl="1" indent="-317500" algn="l" rtl="0">
              <a:lnSpc>
                <a:spcPct val="90000"/>
              </a:lnSpc>
              <a:spcBef>
                <a:spcPts val="0"/>
              </a:spcBef>
              <a:spcAft>
                <a:spcPts val="0"/>
              </a:spcAft>
              <a:buSzPts val="1400"/>
              <a:buChar char="-"/>
            </a:pPr>
            <a:r>
              <a:rPr lang="en"/>
              <a:t>Steady flow seems to develop at t&gt;150ms, depending on the nondimensionalized height</a:t>
            </a:r>
            <a:endParaRPr/>
          </a:p>
          <a:p>
            <a:pPr marL="457200" lvl="0" indent="-317500" algn="l" rtl="0">
              <a:lnSpc>
                <a:spcPct val="90000"/>
              </a:lnSpc>
              <a:spcBef>
                <a:spcPts val="1000"/>
              </a:spcBef>
              <a:spcAft>
                <a:spcPts val="0"/>
              </a:spcAft>
              <a:buSzPts val="1400"/>
              <a:buChar char="▪"/>
            </a:pPr>
            <a:r>
              <a:rPr lang="en"/>
              <a:t>Post-processing techniques may help clean up the signal as well as account for the RC response</a:t>
            </a:r>
            <a:endParaRPr/>
          </a:p>
          <a:p>
            <a:pPr marL="914400" lvl="1" indent="-317500" algn="l" rtl="0">
              <a:lnSpc>
                <a:spcPct val="90000"/>
              </a:lnSpc>
              <a:spcBef>
                <a:spcPts val="0"/>
              </a:spcBef>
              <a:spcAft>
                <a:spcPts val="0"/>
              </a:spcAft>
              <a:buSzPts val="1400"/>
              <a:buChar char="-"/>
            </a:pPr>
            <a:r>
              <a:rPr lang="en"/>
              <a:t>Spectral analysis will be considered</a:t>
            </a:r>
            <a:endParaRPr/>
          </a:p>
          <a:p>
            <a:pPr marL="457200" lvl="0" indent="-317500" algn="l" rtl="0">
              <a:lnSpc>
                <a:spcPct val="90000"/>
              </a:lnSpc>
              <a:spcBef>
                <a:spcPts val="1000"/>
              </a:spcBef>
              <a:spcAft>
                <a:spcPts val="0"/>
              </a:spcAft>
              <a:buSzPts val="1400"/>
              <a:buChar char="▪"/>
            </a:pPr>
            <a:r>
              <a:rPr lang="en"/>
              <a:t>It is possible that the area of the transducer may be too large for the jet stream</a:t>
            </a:r>
            <a:endParaRPr/>
          </a:p>
          <a:p>
            <a:pPr marL="457200" lvl="0" indent="-317500" algn="l" rtl="0">
              <a:lnSpc>
                <a:spcPct val="90000"/>
              </a:lnSpc>
              <a:spcBef>
                <a:spcPts val="1000"/>
              </a:spcBef>
              <a:spcAft>
                <a:spcPts val="1000"/>
              </a:spcAft>
              <a:buSzPts val="1400"/>
              <a:buChar char="▪"/>
            </a:pPr>
            <a:r>
              <a:rPr lang="en"/>
              <a:t>The implementation of Kulite sensors is being considered as an alternative should the need arise</a:t>
            </a:r>
            <a:endParaRPr/>
          </a:p>
        </p:txBody>
      </p:sp>
      <p:sp>
        <p:nvSpPr>
          <p:cNvPr id="251" name="Google Shape;251;p45"/>
          <p:cNvSpPr txBox="1">
            <a:spLocks noGrp="1"/>
          </p:cNvSpPr>
          <p:nvPr>
            <p:ph type="sldNum" idx="12"/>
          </p:nvPr>
        </p:nvSpPr>
        <p:spPr>
          <a:xfrm>
            <a:off x="7031935" y="470763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52" name="Google Shape;252;p45"/>
          <p:cNvPicPr preferRelativeResize="0"/>
          <p:nvPr/>
        </p:nvPicPr>
        <p:blipFill>
          <a:blip r:embed="rId3">
            <a:alphaModFix/>
          </a:blip>
          <a:stretch>
            <a:fillRect/>
          </a:stretch>
        </p:blipFill>
        <p:spPr>
          <a:xfrm>
            <a:off x="6161875" y="678299"/>
            <a:ext cx="2454975" cy="2200457"/>
          </a:xfrm>
          <a:prstGeom prst="rect">
            <a:avLst/>
          </a:prstGeom>
          <a:noFill/>
          <a:ln>
            <a:noFill/>
          </a:ln>
        </p:spPr>
      </p:pic>
      <p:pic>
        <p:nvPicPr>
          <p:cNvPr id="253" name="Google Shape;253;p45"/>
          <p:cNvPicPr preferRelativeResize="0"/>
          <p:nvPr/>
        </p:nvPicPr>
        <p:blipFill>
          <a:blip r:embed="rId4">
            <a:alphaModFix/>
          </a:blip>
          <a:stretch>
            <a:fillRect/>
          </a:stretch>
        </p:blipFill>
        <p:spPr>
          <a:xfrm>
            <a:off x="5820325" y="2878749"/>
            <a:ext cx="2987390" cy="195775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tevens">
      <a:dk1>
        <a:srgbClr val="363D45"/>
      </a:dk1>
      <a:lt1>
        <a:srgbClr val="FFFFFF"/>
      </a:lt1>
      <a:dk2>
        <a:srgbClr val="00427F"/>
      </a:dk2>
      <a:lt2>
        <a:srgbClr val="E3E5E6"/>
      </a:lt2>
      <a:accent1>
        <a:srgbClr val="A32537"/>
      </a:accent1>
      <a:accent2>
        <a:srgbClr val="4895CF"/>
      </a:accent2>
      <a:accent3>
        <a:srgbClr val="EBC73A"/>
      </a:accent3>
      <a:accent4>
        <a:srgbClr val="E6832E"/>
      </a:accent4>
      <a:accent5>
        <a:srgbClr val="E7F2FB"/>
      </a:accent5>
      <a:accent6>
        <a:srgbClr val="FFF2E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On-screen Show (16:9)</PresentationFormat>
  <Paragraphs>206</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Saira Condensed Light</vt:lpstr>
      <vt:lpstr>Calibri</vt:lpstr>
      <vt:lpstr>NTR</vt:lpstr>
      <vt:lpstr>IBM Plex Sans</vt:lpstr>
      <vt:lpstr>Saira Condensed SemiBold</vt:lpstr>
      <vt:lpstr>IBM Plex Sans Light</vt:lpstr>
      <vt:lpstr>Noto Sans Symbols</vt:lpstr>
      <vt:lpstr>Saira Condensed</vt:lpstr>
      <vt:lpstr>IBM Plex Sans SemiBold</vt:lpstr>
      <vt:lpstr>Arial</vt:lpstr>
      <vt:lpstr>Simple Light</vt:lpstr>
      <vt:lpstr>Office Theme</vt:lpstr>
      <vt:lpstr>Plume Surface Interactions on the Moon and Mars Phase 4</vt:lpstr>
      <vt:lpstr>Overview</vt:lpstr>
      <vt:lpstr>Motivation</vt:lpstr>
      <vt:lpstr>Phase I-III Recap</vt:lpstr>
      <vt:lpstr>Goals and Objectives</vt:lpstr>
      <vt:lpstr>Project Deliverables</vt:lpstr>
      <vt:lpstr>Ambient Testing - Setup</vt:lpstr>
      <vt:lpstr>Ambient Testing - Results</vt:lpstr>
      <vt:lpstr>Ambient Testing - Conclusions</vt:lpstr>
      <vt:lpstr>Structural/Space Constraints</vt:lpstr>
      <vt:lpstr>Stepper Motor Accommodations</vt:lpstr>
      <vt:lpstr>Future Structural Plans/Testing</vt:lpstr>
      <vt:lpstr>Fabrication Plan</vt:lpstr>
      <vt:lpstr>Beta Prototype - Electromechanical Changes</vt:lpstr>
      <vt:lpstr>Timeline for Build</vt:lpstr>
      <vt:lpstr>Alpha Prototype Conclusion</vt:lpstr>
      <vt:lpstr>Bill of Materials for Beta Prototype</vt:lpstr>
      <vt:lpstr>Budget</vt:lpstr>
      <vt:lpstr>Gantt Chart</vt:lpstr>
      <vt:lpstr>On the Horizon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Plume Surface Interactions on the Moon and Mars Phase 4</dc:title>
  <dc:creator>Maria</dc:creator>
  <cp:lastModifiedBy>m.ortiz8642@gmail.com</cp:lastModifiedBy>
  <cp:revision>1</cp:revision>
  <dcterms:modified xsi:type="dcterms:W3CDTF">2023-02-23T20:43:05Z</dcterms:modified>
</cp:coreProperties>
</file>