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IBM Plex Sans" panose="020B0503050203000203" pitchFamily="34" charset="0"/>
      <p:regular r:id="rId30"/>
      <p:bold r:id="rId31"/>
      <p:italic r:id="rId32"/>
      <p:boldItalic r:id="rId33"/>
    </p:embeddedFont>
    <p:embeddedFont>
      <p:font typeface="IBM Plex Sans Light" panose="020B0403050203000203" pitchFamily="34" charset="0"/>
      <p:regular r:id="rId34"/>
      <p:bold r:id="rId35"/>
      <p:italic r:id="rId36"/>
      <p:boldItalic r:id="rId37"/>
    </p:embeddedFont>
    <p:embeddedFont>
      <p:font typeface="IBM Plex Sans SemiBold" panose="020B0703050203000203" pitchFamily="34" charset="0"/>
      <p:regular r:id="rId38"/>
      <p:bold r:id="rId39"/>
      <p:italic r:id="rId40"/>
      <p:boldItalic r:id="rId41"/>
    </p:embeddedFont>
    <p:embeddedFont>
      <p:font typeface="Saira Condensed" panose="020B0604020202020204" charset="0"/>
      <p:regular r:id="rId42"/>
      <p:bold r:id="rId43"/>
    </p:embeddedFont>
    <p:embeddedFont>
      <p:font typeface="Saira Condensed Light" panose="020B0604020202020204" charset="0"/>
      <p:regular r:id="rId44"/>
      <p:bold r:id="rId45"/>
    </p:embeddedFont>
    <p:embeddedFont>
      <p:font typeface="Saira Condensed SemiBold" panose="020B0604020202020204" charset="0"/>
      <p:regular r:id="rId46"/>
      <p:bold r:id="rId47"/>
    </p:embeddedFont>
    <p:embeddedFont>
      <p:font typeface="Trebuchet MS" panose="020B0603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5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1d8537bd0_2_1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61d8537bd0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61d8537bd0_0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161d8537bd0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61ef6c664d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161ef6c664d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61ef6c664d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161ef6c664d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61d8537bd0_0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61d8537bd0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61d8537bd0_0_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161d8537bd0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61d8537bd0_0_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161d8537bd0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1d8537bd0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161d8537bd0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22d6815e9_2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1622d6815e9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61d8537bd0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161d8537bd0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61d8537bd0_0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From top left: Phase 1 report, phase 1 presentation, phase 2 presentation,phase 3 report, phase 3 presentation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From top down: Initial tube testing, Wiring/code, tech analysis, mats research, nozzle design, </a:t>
            </a:r>
            <a:endParaRPr>
              <a:solidFill>
                <a:schemeClr val="dk1"/>
              </a:solidFill>
            </a:endParaRPr>
          </a:p>
          <a:p>
            <a:pPr marL="0" lvl="0" indent="0" algn="l" rtl="0">
              <a:spcBef>
                <a:spcPts val="0"/>
              </a:spcBef>
              <a:spcAft>
                <a:spcPts val="0"/>
              </a:spcAft>
              <a:buNone/>
            </a:pPr>
            <a:endParaRPr/>
          </a:p>
        </p:txBody>
      </p:sp>
      <p:sp>
        <p:nvSpPr>
          <p:cNvPr id="342" name="Google Shape;342;g161d8537bd0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61d8537bd0_2_1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161d8537bd0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622d6815e9_1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1622d6815e9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61d8537bd0_0_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Overall, there is much to improve from the pre-existing sonic impingement design.  The team is confident in their choice to implement robotic actuators in their alpha prototype.  Further technical analysis will reveal the feasibility, pros, and cons to each concept design.  As the team approaches fabrication, additional considerations are the feasibility of each design to work in a vacuum, the current/voltage draw of each design, and the magnitude and effect of vibrations caused by the start of the sonic jet.  Schlieren imaging will be useful when experimenting with the flat plate as it will allow for visual comparisons between different tests, angles.</a:t>
            </a:r>
            <a:endParaRPr/>
          </a:p>
        </p:txBody>
      </p:sp>
      <p:sp>
        <p:nvSpPr>
          <p:cNvPr id="358" name="Google Shape;358;g161d8537bd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61d8537bd0_2_1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61d8537bd0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61d8537bd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and motivation: for example, when landing rockets on surface of planet, violent interaction, exhaust interacts with ground, particles kicked up and heated. Can cause damage to vehicle, also limits visibility. CFD models but limited experimental data (summary from report, will reword). </a:t>
            </a:r>
            <a:endParaRPr/>
          </a:p>
          <a:p>
            <a:pPr marL="457200" lvl="0" indent="-298450" algn="l" rtl="0">
              <a:spcBef>
                <a:spcPts val="0"/>
              </a:spcBef>
              <a:spcAft>
                <a:spcPts val="0"/>
              </a:spcAft>
              <a:buSzPts val="1100"/>
              <a:buChar char="-"/>
            </a:pPr>
            <a:r>
              <a:rPr lang="en"/>
              <a:t>Understanding interactions = safer landings of spacecraft, aircraft (ex helicopters or planes)</a:t>
            </a:r>
            <a:endParaRPr/>
          </a:p>
          <a:p>
            <a:pPr marL="457200" lvl="0" indent="-298450" algn="l" rtl="0">
              <a:spcBef>
                <a:spcPts val="0"/>
              </a:spcBef>
              <a:spcAft>
                <a:spcPts val="0"/>
              </a:spcAft>
              <a:buSzPts val="1100"/>
              <a:buChar char="-"/>
            </a:pPr>
            <a:endParaRPr/>
          </a:p>
        </p:txBody>
      </p:sp>
      <p:sp>
        <p:nvSpPr>
          <p:cNvPr id="198" name="Google Shape;198;g161d8537b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61d8537bd0_0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 statement - needs, requirements, general goals. </a:t>
            </a:r>
            <a:endParaRPr dirty="0"/>
          </a:p>
          <a:p>
            <a:pPr marL="457200" lvl="0" indent="-298450" algn="l" rtl="0">
              <a:spcBef>
                <a:spcPts val="0"/>
              </a:spcBef>
              <a:spcAft>
                <a:spcPts val="0"/>
              </a:spcAft>
              <a:buSzPts val="1100"/>
              <a:buChar char="-"/>
            </a:pPr>
            <a:r>
              <a:rPr lang="en" dirty="0"/>
              <a:t>Create experimental setup to produce flow @ similar speeds + conditions to moon (vacuum), design plate to act as moon surface, data collection system integrated</a:t>
            </a:r>
            <a:endParaRPr dirty="0"/>
          </a:p>
          <a:p>
            <a:pPr marL="457200" lvl="0" indent="-298450" algn="l" rtl="0">
              <a:spcBef>
                <a:spcPts val="0"/>
              </a:spcBef>
              <a:spcAft>
                <a:spcPts val="0"/>
              </a:spcAft>
              <a:buSzPts val="1100"/>
              <a:buChar char="-"/>
            </a:pPr>
            <a:r>
              <a:rPr lang="en" dirty="0"/>
              <a:t>Adjustable ‘landing’ angles of plate to simulate varied landing conditions</a:t>
            </a:r>
            <a:endParaRPr dirty="0"/>
          </a:p>
          <a:p>
            <a:pPr marL="457200" lvl="0" indent="-298450" algn="l" rtl="0">
              <a:spcBef>
                <a:spcPts val="0"/>
              </a:spcBef>
              <a:spcAft>
                <a:spcPts val="0"/>
              </a:spcAft>
              <a:buSzPts val="1100"/>
              <a:buChar char="-"/>
            </a:pPr>
            <a:r>
              <a:rPr lang="en" dirty="0"/>
              <a:t>High measurement accuracy and consistency</a:t>
            </a:r>
            <a:endParaRPr dirty="0"/>
          </a:p>
          <a:p>
            <a:pPr marL="457200" lvl="0" indent="-298450" algn="l" rtl="0">
              <a:spcBef>
                <a:spcPts val="0"/>
              </a:spcBef>
              <a:spcAft>
                <a:spcPts val="0"/>
              </a:spcAft>
              <a:buSzPts val="1100"/>
              <a:buChar char="-"/>
            </a:pPr>
            <a:r>
              <a:rPr lang="en" dirty="0"/>
              <a:t>Compatible with existing apparatus (shock tunnel)</a:t>
            </a:r>
            <a:endParaRPr dirty="0"/>
          </a:p>
          <a:p>
            <a:pPr marL="457200" lvl="0" indent="-298450" algn="l" rtl="0">
              <a:spcBef>
                <a:spcPts val="0"/>
              </a:spcBef>
              <a:spcAft>
                <a:spcPts val="0"/>
              </a:spcAft>
              <a:buSzPts val="1100"/>
              <a:buChar char="-"/>
            </a:pPr>
            <a:endParaRPr dirty="0"/>
          </a:p>
        </p:txBody>
      </p:sp>
      <p:sp>
        <p:nvSpPr>
          <p:cNvPr id="205" name="Google Shape;205;g161d8537bd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61d8537bd0_0_1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161d8537bd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61d8537bd0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61d8537bd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61d8537bd0_0_1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161d8537bd0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61e5328ecc_3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161e5328ecc_3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61d8537bd0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Team will create new experimental setup that improves upon those points listed from the last design</a:t>
            </a:r>
            <a:endParaRPr/>
          </a:p>
          <a:p>
            <a:pPr marL="457200" lvl="0" indent="-298450" algn="l" rtl="0">
              <a:spcBef>
                <a:spcPts val="0"/>
              </a:spcBef>
              <a:spcAft>
                <a:spcPts val="0"/>
              </a:spcAft>
              <a:buSzPts val="1100"/>
              <a:buChar char="-"/>
            </a:pPr>
            <a:r>
              <a:rPr lang="en"/>
              <a:t>Take data and correlate it to cfd model to test accuracy</a:t>
            </a:r>
            <a:endParaRPr/>
          </a:p>
          <a:p>
            <a:pPr marL="457200" lvl="0" indent="-298450" algn="l" rtl="0">
              <a:spcBef>
                <a:spcPts val="0"/>
              </a:spcBef>
              <a:spcAft>
                <a:spcPts val="0"/>
              </a:spcAft>
              <a:buSzPts val="1100"/>
              <a:buChar char="-"/>
            </a:pPr>
            <a:r>
              <a:rPr lang="en"/>
              <a:t>More data collection, adjustable conditions</a:t>
            </a:r>
            <a:endParaRPr/>
          </a:p>
          <a:p>
            <a:pPr marL="457200" lvl="0" indent="-298450" algn="l" rtl="0">
              <a:spcBef>
                <a:spcPts val="0"/>
              </a:spcBef>
              <a:spcAft>
                <a:spcPts val="0"/>
              </a:spcAft>
              <a:buSzPts val="1100"/>
              <a:buChar char="-"/>
            </a:pPr>
            <a:r>
              <a:rPr lang="en"/>
              <a:t>Reliable/consistent adjustments</a:t>
            </a:r>
            <a:endParaRPr/>
          </a:p>
          <a:p>
            <a:pPr marL="457200" lvl="0" indent="-298450" algn="l" rtl="0">
              <a:spcBef>
                <a:spcPts val="0"/>
              </a:spcBef>
              <a:spcAft>
                <a:spcPts val="0"/>
              </a:spcAft>
              <a:buSzPts val="1100"/>
              <a:buChar char="-"/>
            </a:pPr>
            <a:r>
              <a:rPr lang="en"/>
              <a:t>Simplified adjustment/setup process</a:t>
            </a:r>
            <a:endParaRPr/>
          </a:p>
          <a:p>
            <a:pPr marL="457200" lvl="0" indent="-298450" algn="l" rtl="0">
              <a:spcBef>
                <a:spcPts val="0"/>
              </a:spcBef>
              <a:spcAft>
                <a:spcPts val="0"/>
              </a:spcAft>
              <a:buSzPts val="1100"/>
              <a:buChar char="-"/>
            </a:pPr>
            <a:endParaRPr/>
          </a:p>
        </p:txBody>
      </p:sp>
      <p:sp>
        <p:nvSpPr>
          <p:cNvPr id="258" name="Google Shape;258;g161d8537bd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
        <p:cNvGrpSpPr/>
        <p:nvPr/>
      </p:nvGrpSpPr>
      <p:grpSpPr>
        <a:xfrm>
          <a:off x="0" y="0"/>
          <a:ext cx="0" cy="0"/>
          <a:chOff x="0" y="0"/>
          <a:chExt cx="0" cy="0"/>
        </a:xfrm>
      </p:grpSpPr>
      <p:pic>
        <p:nvPicPr>
          <p:cNvPr id="56" name="Google Shape;56;p14"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14"/>
          <p:cNvSpPr txBox="1">
            <a:spLocks noGrp="1"/>
          </p:cNvSpPr>
          <p:nvPr>
            <p:ph type="ctrTitle"/>
          </p:nvPr>
        </p:nvSpPr>
        <p:spPr>
          <a:xfrm>
            <a:off x="3187411" y="1878691"/>
            <a:ext cx="5460550"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3366655" y="3443527"/>
            <a:ext cx="528130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body" idx="2"/>
          </p:nvPr>
        </p:nvSpPr>
        <p:spPr>
          <a:xfrm>
            <a:off x="3506932" y="4267564"/>
            <a:ext cx="5141031"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7812157" y="4756525"/>
            <a:ext cx="835804"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pic>
        <p:nvPicPr>
          <p:cNvPr id="62" name="Google Shape;62;p15" descr="A statue of a person riding a horse&#10;&#10;Description automatically generated with medium confidence"/>
          <p:cNvPicPr preferRelativeResize="0"/>
          <p:nvPr/>
        </p:nvPicPr>
        <p:blipFill rotWithShape="1">
          <a:blip r:embed="rId2">
            <a:alphaModFix/>
          </a:blip>
          <a:srcRect l="16253"/>
          <a:stretch/>
        </p:blipFill>
        <p:spPr>
          <a:xfrm>
            <a:off x="1" y="0"/>
            <a:ext cx="6477255" cy="5143500"/>
          </a:xfrm>
          <a:prstGeom prst="rect">
            <a:avLst/>
          </a:prstGeom>
          <a:noFill/>
          <a:ln>
            <a:noFill/>
          </a:ln>
        </p:spPr>
      </p:pic>
      <p:pic>
        <p:nvPicPr>
          <p:cNvPr id="63" name="Google Shape;63;p15" descr="A picture containing shape&#10;&#10;Description automatically generated"/>
          <p:cNvPicPr preferRelativeResize="0"/>
          <p:nvPr/>
        </p:nvPicPr>
        <p:blipFill rotWithShape="1">
          <a:blip r:embed="rId3">
            <a:alphaModFix/>
          </a:blip>
          <a:srcRect/>
          <a:stretch/>
        </p:blipFill>
        <p:spPr>
          <a:xfrm>
            <a:off x="223838" y="0"/>
            <a:ext cx="8920163" cy="5143500"/>
          </a:xfrm>
          <a:prstGeom prst="rect">
            <a:avLst/>
          </a:prstGeom>
          <a:noFill/>
          <a:ln>
            <a:noFill/>
          </a:ln>
        </p:spPr>
      </p:pic>
      <p:sp>
        <p:nvSpPr>
          <p:cNvPr id="64" name="Google Shape;64;p15"/>
          <p:cNvSpPr txBox="1">
            <a:spLocks noGrp="1"/>
          </p:cNvSpPr>
          <p:nvPr>
            <p:ph type="ctrTitle"/>
          </p:nvPr>
        </p:nvSpPr>
        <p:spPr>
          <a:xfrm>
            <a:off x="4743452" y="1878691"/>
            <a:ext cx="3904511"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4962526" y="3443527"/>
            <a:ext cx="368543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6" name="Google Shape;66;p15"/>
          <p:cNvSpPr txBox="1">
            <a:spLocks noGrp="1"/>
          </p:cNvSpPr>
          <p:nvPr>
            <p:ph type="body" idx="2"/>
          </p:nvPr>
        </p:nvSpPr>
        <p:spPr>
          <a:xfrm>
            <a:off x="5095876" y="4267564"/>
            <a:ext cx="3552086"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7804702" y="4756525"/>
            <a:ext cx="843259"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Custom Image">
  <p:cSld name="Title Slide - Custom Imag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l="103" r="14569"/>
          <a:stretch/>
        </p:blipFill>
        <p:spPr>
          <a:xfrm>
            <a:off x="-1525092" y="0"/>
            <a:ext cx="7794304" cy="5143500"/>
          </a:xfrm>
          <a:prstGeom prst="rect">
            <a:avLst/>
          </a:prstGeom>
          <a:noFill/>
          <a:ln>
            <a:noFill/>
          </a:ln>
        </p:spPr>
      </p:pic>
      <p:pic>
        <p:nvPicPr>
          <p:cNvPr id="70" name="Google Shape;70;p16" descr="A picture containing shape&#10;&#10;Description automatically generated"/>
          <p:cNvPicPr preferRelativeResize="0"/>
          <p:nvPr/>
        </p:nvPicPr>
        <p:blipFill rotWithShape="1">
          <a:blip r:embed="rId3">
            <a:alphaModFix/>
          </a:blip>
          <a:srcRect/>
          <a:stretch/>
        </p:blipFill>
        <p:spPr>
          <a:xfrm>
            <a:off x="223837" y="0"/>
            <a:ext cx="8920163" cy="5143500"/>
          </a:xfrm>
          <a:prstGeom prst="rect">
            <a:avLst/>
          </a:prstGeom>
          <a:noFill/>
          <a:ln>
            <a:noFill/>
          </a:ln>
        </p:spPr>
      </p:pic>
      <p:sp>
        <p:nvSpPr>
          <p:cNvPr id="71" name="Google Shape;71;p16"/>
          <p:cNvSpPr txBox="1">
            <a:spLocks noGrp="1"/>
          </p:cNvSpPr>
          <p:nvPr>
            <p:ph type="ctrTitle"/>
          </p:nvPr>
        </p:nvSpPr>
        <p:spPr>
          <a:xfrm>
            <a:off x="4743452" y="1878691"/>
            <a:ext cx="3904511" cy="1546148"/>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4100"/>
              <a:buFont typeface="Saira Condensed Light"/>
              <a:buNone/>
              <a:defRPr sz="4100" b="0" i="0">
                <a:solidFill>
                  <a:schemeClr val="lt1"/>
                </a:solidFill>
                <a:latin typeface="Saira Condensed Light"/>
                <a:ea typeface="Saira Condensed Light"/>
                <a:cs typeface="Saira Condensed Light"/>
                <a:sym typeface="Saira Condensed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6"/>
          <p:cNvSpPr txBox="1">
            <a:spLocks noGrp="1"/>
          </p:cNvSpPr>
          <p:nvPr>
            <p:ph type="subTitle" idx="1"/>
          </p:nvPr>
        </p:nvSpPr>
        <p:spPr>
          <a:xfrm>
            <a:off x="4962526" y="3443527"/>
            <a:ext cx="3685436" cy="700976"/>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SzPts val="1500"/>
              <a:buNone/>
              <a:defRPr sz="1500" b="0" i="0">
                <a:solidFill>
                  <a:schemeClr val="lt1"/>
                </a:solidFill>
                <a:latin typeface="IBM Plex Sans"/>
                <a:ea typeface="IBM Plex Sans"/>
                <a:cs typeface="IBM Plex Sans"/>
                <a:sym typeface="IBM Plex Sans"/>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14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6"/>
          <p:cNvSpPr txBox="1">
            <a:spLocks noGrp="1"/>
          </p:cNvSpPr>
          <p:nvPr>
            <p:ph type="dt" idx="10"/>
          </p:nvPr>
        </p:nvSpPr>
        <p:spPr>
          <a:xfrm>
            <a:off x="7834519" y="4771639"/>
            <a:ext cx="813443" cy="184666"/>
          </a:xfrm>
          <a:prstGeom prst="rect">
            <a:avLst/>
          </a:prstGeom>
          <a:solidFill>
            <a:schemeClr val="accent1"/>
          </a:solidFill>
          <a:ln>
            <a:noFill/>
          </a:ln>
        </p:spPr>
        <p:txBody>
          <a:bodyPr spcFirstLastPara="1" wrap="square" lIns="68575" tIns="34275" rIns="68575" bIns="34275" anchor="t" anchorCtr="0">
            <a:spAutoFit/>
          </a:bodyPr>
          <a:lstStyle>
            <a:lvl1pPr marR="0" lvl="0" algn="r" rtl="0">
              <a:spcBef>
                <a:spcPts val="0"/>
              </a:spcBef>
              <a:spcAft>
                <a:spcPts val="0"/>
              </a:spcAft>
              <a:buSzPts val="1100"/>
              <a:buNone/>
              <a:defRPr sz="800" b="1" i="0" u="none" strike="noStrike" cap="none">
                <a:solidFill>
                  <a:schemeClr val="lt1"/>
                </a:solidFill>
                <a:latin typeface="IBM Plex Sans"/>
                <a:ea typeface="IBM Plex Sans"/>
                <a:cs typeface="IBM Plex Sans"/>
                <a:sym typeface="IBM Plex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body" idx="2"/>
          </p:nvPr>
        </p:nvSpPr>
        <p:spPr>
          <a:xfrm>
            <a:off x="5095876" y="4267564"/>
            <a:ext cx="3552086" cy="31688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400"/>
              <a:buNone/>
              <a:defRPr sz="1400" b="1" i="0">
                <a:solidFill>
                  <a:schemeClr val="lt1"/>
                </a:solidFill>
                <a:latin typeface="IBM Plex Sans SemiBold"/>
                <a:ea typeface="IBM Plex Sans SemiBold"/>
                <a:cs typeface="IBM Plex Sans SemiBold"/>
                <a:sym typeface="IBM Plex Sans SemiBold"/>
              </a:defRPr>
            </a:lvl1pPr>
            <a:lvl2pPr marL="914400" lvl="1" indent="-228600" algn="r">
              <a:lnSpc>
                <a:spcPct val="90000"/>
              </a:lnSpc>
              <a:spcBef>
                <a:spcPts val="400"/>
              </a:spcBef>
              <a:spcAft>
                <a:spcPts val="0"/>
              </a:spcAft>
              <a:buSzPts val="1400"/>
              <a:buNone/>
              <a:defRPr/>
            </a:lvl2pPr>
            <a:lvl3pPr marL="1371600" lvl="2" indent="-228600" algn="r">
              <a:lnSpc>
                <a:spcPct val="90000"/>
              </a:lnSpc>
              <a:spcBef>
                <a:spcPts val="400"/>
              </a:spcBef>
              <a:spcAft>
                <a:spcPts val="0"/>
              </a:spcAft>
              <a:buSzPts val="1200"/>
              <a:buNone/>
              <a:defRPr/>
            </a:lvl3pPr>
            <a:lvl4pPr marL="1828800" lvl="3" indent="-228600" algn="r">
              <a:lnSpc>
                <a:spcPct val="90000"/>
              </a:lnSpc>
              <a:spcBef>
                <a:spcPts val="400"/>
              </a:spcBef>
              <a:spcAft>
                <a:spcPts val="0"/>
              </a:spcAft>
              <a:buSzPts val="1200"/>
              <a:buNone/>
              <a:defRPr/>
            </a:lvl4pPr>
            <a:lvl5pPr marL="2286000" lvl="4" indent="-228600" algn="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6"/>
          <p:cNvSpPr txBox="1"/>
          <p:nvPr/>
        </p:nvSpPr>
        <p:spPr>
          <a:xfrm>
            <a:off x="684612" y="994268"/>
            <a:ext cx="3161832" cy="385158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cap="none">
                <a:solidFill>
                  <a:schemeClr val="dk1"/>
                </a:solidFill>
                <a:latin typeface="IBM Plex Sans"/>
                <a:ea typeface="IBM Plex Sans"/>
                <a:cs typeface="IBM Plex Sans"/>
                <a:sym typeface="IBM Plex Sans"/>
              </a:rPr>
              <a:t>INSTRUCTIONS TO REPLACE IMAGE:</a:t>
            </a:r>
            <a:endParaRPr sz="1100"/>
          </a:p>
          <a:p>
            <a:pPr marL="0" marR="0" lvl="0" indent="0" algn="l" rtl="0">
              <a:spcBef>
                <a:spcPts val="0"/>
              </a:spcBef>
              <a:spcAft>
                <a:spcPts val="0"/>
              </a:spcAft>
              <a:buNone/>
            </a:pPr>
            <a:endParaRPr sz="1400" b="1">
              <a:solidFill>
                <a:schemeClr val="dk1"/>
              </a:solidFill>
              <a:latin typeface="IBM Plex Sans"/>
              <a:ea typeface="IBM Plex Sans"/>
              <a:cs typeface="IBM Plex Sans"/>
              <a:sym typeface="IBM Plex Sans"/>
            </a:endParaRPr>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Go to View&gt;Slide Master</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Locate this layout and duplicate it</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Right-click the orange circle on the far-left side of this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Scroll to “Change Picture”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Select “From File” (note that your version of PowerPoint may use different menu language)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Select desired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Resize and crop image as necessary</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Make sure image is sent to back (right click on image)</a:t>
            </a:r>
            <a:endParaRPr sz="1100"/>
          </a:p>
          <a:p>
            <a:pPr marL="254000" marR="0" lvl="0" indent="-260350" algn="l" rtl="0">
              <a:lnSpc>
                <a:spcPct val="150000"/>
              </a:lnSpc>
              <a:spcBef>
                <a:spcPts val="0"/>
              </a:spcBef>
              <a:spcAft>
                <a:spcPts val="0"/>
              </a:spcAft>
              <a:buClr>
                <a:schemeClr val="dk1"/>
              </a:buClr>
              <a:buSzPts val="1100"/>
              <a:buFont typeface="Calibri"/>
              <a:buAutoNum type="arabicPeriod"/>
            </a:pPr>
            <a:r>
              <a:rPr lang="en" sz="1100" b="0">
                <a:solidFill>
                  <a:schemeClr val="dk1"/>
                </a:solidFill>
                <a:latin typeface="IBM Plex Sans"/>
                <a:ea typeface="IBM Plex Sans"/>
                <a:cs typeface="IBM Plex Sans"/>
                <a:sym typeface="IBM Plex Sans"/>
              </a:rPr>
              <a:t>Close slide master and insert a new slide using the new, then delete this text box from your presentation slide.</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pic>
        <p:nvPicPr>
          <p:cNvPr id="77" name="Google Shape;77;p17" descr="A body of water with buildings along it&#10;&#10;Description automatically generated with medium confidence"/>
          <p:cNvPicPr preferRelativeResize="0"/>
          <p:nvPr/>
        </p:nvPicPr>
        <p:blipFill rotWithShape="1">
          <a:blip r:embed="rId2">
            <a:alphaModFix/>
          </a:blip>
          <a:srcRect/>
          <a:stretch/>
        </p:blipFill>
        <p:spPr>
          <a:xfrm>
            <a:off x="0" y="0"/>
            <a:ext cx="9067800" cy="5143500"/>
          </a:xfrm>
          <a:prstGeom prst="rect">
            <a:avLst/>
          </a:prstGeom>
          <a:noFill/>
          <a:ln>
            <a:noFill/>
          </a:ln>
        </p:spPr>
      </p:pic>
      <p:pic>
        <p:nvPicPr>
          <p:cNvPr id="78" name="Google Shape;78;p17" descr="A picture containing shape&#10;&#10;Description automatically generated"/>
          <p:cNvPicPr preferRelativeResize="0"/>
          <p:nvPr/>
        </p:nvPicPr>
        <p:blipFill rotWithShape="1">
          <a:blip r:embed="rId3">
            <a:alphaModFix/>
          </a:blip>
          <a:srcRect/>
          <a:stretch/>
        </p:blipFill>
        <p:spPr>
          <a:xfrm>
            <a:off x="223838" y="0"/>
            <a:ext cx="8920163" cy="5143500"/>
          </a:xfrm>
          <a:prstGeom prst="rect">
            <a:avLst/>
          </a:prstGeom>
          <a:noFill/>
          <a:ln>
            <a:noFill/>
          </a:ln>
        </p:spPr>
      </p:pic>
      <p:sp>
        <p:nvSpPr>
          <p:cNvPr id="79" name="Google Shape;79;p17"/>
          <p:cNvSpPr txBox="1">
            <a:spLocks noGrp="1"/>
          </p:cNvSpPr>
          <p:nvPr>
            <p:ph type="title"/>
          </p:nvPr>
        </p:nvSpPr>
        <p:spPr>
          <a:xfrm>
            <a:off x="4963030" y="730528"/>
            <a:ext cx="3684932" cy="3190772"/>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dk1"/>
              </a:buClr>
              <a:buSzPts val="4100"/>
              <a:buFont typeface="Saira Condensed SemiBo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7"/>
          <p:cNvSpPr txBox="1">
            <a:spLocks noGrp="1"/>
          </p:cNvSpPr>
          <p:nvPr>
            <p:ph type="body" idx="1"/>
          </p:nvPr>
        </p:nvSpPr>
        <p:spPr>
          <a:xfrm>
            <a:off x="5143502" y="4046224"/>
            <a:ext cx="3504461" cy="698624"/>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1500"/>
              <a:buNone/>
              <a:defRPr sz="1500" b="0" i="0">
                <a:solidFill>
                  <a:schemeClr val="dk1"/>
                </a:solidFill>
                <a:latin typeface="IBM Plex Sans"/>
                <a:ea typeface="IBM Plex Sans"/>
                <a:cs typeface="IBM Plex Sans"/>
                <a:sym typeface="IBM Plex Sans"/>
              </a:defRPr>
            </a:lvl1pPr>
            <a:lvl2pPr marL="914400" lvl="1" indent="-228600" algn="l">
              <a:lnSpc>
                <a:spcPct val="90000"/>
              </a:lnSpc>
              <a:spcBef>
                <a:spcPts val="400"/>
              </a:spcBef>
              <a:spcAft>
                <a:spcPts val="0"/>
              </a:spcAft>
              <a:buSzPts val="1500"/>
              <a:buNone/>
              <a:defRPr sz="1500">
                <a:solidFill>
                  <a:srgbClr val="8E8F92"/>
                </a:solidFill>
              </a:defRPr>
            </a:lvl2pPr>
            <a:lvl3pPr marL="1371600" lvl="2" indent="-228600" algn="l">
              <a:lnSpc>
                <a:spcPct val="90000"/>
              </a:lnSpc>
              <a:spcBef>
                <a:spcPts val="400"/>
              </a:spcBef>
              <a:spcAft>
                <a:spcPts val="0"/>
              </a:spcAft>
              <a:buSzPts val="1400"/>
              <a:buNone/>
              <a:defRPr sz="1400">
                <a:solidFill>
                  <a:srgbClr val="8E8F92"/>
                </a:solidFill>
              </a:defRPr>
            </a:lvl3pPr>
            <a:lvl4pPr marL="1828800" lvl="3" indent="-228600" algn="l">
              <a:lnSpc>
                <a:spcPct val="90000"/>
              </a:lnSpc>
              <a:spcBef>
                <a:spcPts val="400"/>
              </a:spcBef>
              <a:spcAft>
                <a:spcPts val="0"/>
              </a:spcAft>
              <a:buSzPts val="1200"/>
              <a:buNone/>
              <a:defRPr sz="1200">
                <a:solidFill>
                  <a:srgbClr val="8E8F92"/>
                </a:solidFill>
              </a:defRPr>
            </a:lvl4pPr>
            <a:lvl5pPr marL="2286000" lvl="4" indent="-228600" algn="l">
              <a:lnSpc>
                <a:spcPct val="90000"/>
              </a:lnSpc>
              <a:spcBef>
                <a:spcPts val="400"/>
              </a:spcBef>
              <a:spcAft>
                <a:spcPts val="0"/>
              </a:spcAft>
              <a:buSzPts val="1200"/>
              <a:buNone/>
              <a:defRPr sz="1200">
                <a:solidFill>
                  <a:srgbClr val="8E8F92"/>
                </a:solidFill>
              </a:defRPr>
            </a:lvl5pPr>
            <a:lvl6pPr marL="2743200" lvl="5" indent="-228600" algn="l">
              <a:lnSpc>
                <a:spcPct val="90000"/>
              </a:lnSpc>
              <a:spcBef>
                <a:spcPts val="400"/>
              </a:spcBef>
              <a:spcAft>
                <a:spcPts val="0"/>
              </a:spcAft>
              <a:buClr>
                <a:srgbClr val="8E8F92"/>
              </a:buClr>
              <a:buSzPts val="1200"/>
              <a:buNone/>
              <a:defRPr sz="1200">
                <a:solidFill>
                  <a:srgbClr val="8E8F92"/>
                </a:solidFill>
              </a:defRPr>
            </a:lvl6pPr>
            <a:lvl7pPr marL="3200400" lvl="6" indent="-228600" algn="l">
              <a:lnSpc>
                <a:spcPct val="90000"/>
              </a:lnSpc>
              <a:spcBef>
                <a:spcPts val="400"/>
              </a:spcBef>
              <a:spcAft>
                <a:spcPts val="0"/>
              </a:spcAft>
              <a:buClr>
                <a:srgbClr val="8E8F92"/>
              </a:buClr>
              <a:buSzPts val="1200"/>
              <a:buNone/>
              <a:defRPr sz="1200">
                <a:solidFill>
                  <a:srgbClr val="8E8F92"/>
                </a:solidFill>
              </a:defRPr>
            </a:lvl7pPr>
            <a:lvl8pPr marL="3657600" lvl="7" indent="-228600" algn="l">
              <a:lnSpc>
                <a:spcPct val="90000"/>
              </a:lnSpc>
              <a:spcBef>
                <a:spcPts val="400"/>
              </a:spcBef>
              <a:spcAft>
                <a:spcPts val="0"/>
              </a:spcAft>
              <a:buClr>
                <a:srgbClr val="8E8F92"/>
              </a:buClr>
              <a:buSzPts val="1200"/>
              <a:buNone/>
              <a:defRPr sz="1200">
                <a:solidFill>
                  <a:srgbClr val="8E8F92"/>
                </a:solidFill>
              </a:defRPr>
            </a:lvl8pPr>
            <a:lvl9pPr marL="4114800" lvl="8" indent="-228600" algn="l">
              <a:lnSpc>
                <a:spcPct val="90000"/>
              </a:lnSpc>
              <a:spcBef>
                <a:spcPts val="400"/>
              </a:spcBef>
              <a:spcAft>
                <a:spcPts val="0"/>
              </a:spcAft>
              <a:buClr>
                <a:srgbClr val="8E8F92"/>
              </a:buClr>
              <a:buSzPts val="1200"/>
              <a:buNone/>
              <a:defRPr sz="1200">
                <a:solidFill>
                  <a:srgbClr val="8E8F9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ubhead and Content">
  <p:cSld name="Title, Subhead and Conten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8"/>
          <p:cNvSpPr txBox="1">
            <a:spLocks noGrp="1"/>
          </p:cNvSpPr>
          <p:nvPr>
            <p:ph type="body" idx="2"/>
          </p:nvPr>
        </p:nvSpPr>
        <p:spPr>
          <a:xfrm>
            <a:off x="483578" y="1652155"/>
            <a:ext cx="8031773" cy="290945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86"/>
        <p:cNvGrpSpPr/>
        <p:nvPr/>
      </p:nvGrpSpPr>
      <p:grpSpPr>
        <a:xfrm>
          <a:off x="0" y="0"/>
          <a:ext cx="0" cy="0"/>
          <a:chOff x="0" y="0"/>
          <a:chExt cx="0" cy="0"/>
        </a:xfrm>
      </p:grpSpPr>
      <p:pic>
        <p:nvPicPr>
          <p:cNvPr id="87" name="Google Shape;87;p19" descr="A picture containing person, crowd, event, several&#10;&#10;Description automatically generated"/>
          <p:cNvPicPr preferRelativeResize="0"/>
          <p:nvPr/>
        </p:nvPicPr>
        <p:blipFill rotWithShape="1">
          <a:blip r:embed="rId2">
            <a:alphaModFix/>
          </a:blip>
          <a:srcRect l="28985"/>
          <a:stretch/>
        </p:blipFill>
        <p:spPr>
          <a:xfrm>
            <a:off x="1" y="0"/>
            <a:ext cx="5478945" cy="5143500"/>
          </a:xfrm>
          <a:prstGeom prst="rect">
            <a:avLst/>
          </a:prstGeom>
          <a:noFill/>
          <a:ln>
            <a:noFill/>
          </a:ln>
        </p:spPr>
      </p:pic>
      <p:pic>
        <p:nvPicPr>
          <p:cNvPr id="88" name="Google Shape;88;p19" descr="A picture containing shape&#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9" name="Google Shape;89;p19"/>
          <p:cNvSpPr txBox="1"/>
          <p:nvPr/>
        </p:nvSpPr>
        <p:spPr>
          <a:xfrm>
            <a:off x="5463542" y="2358208"/>
            <a:ext cx="3184421" cy="69249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4100" b="0" i="0">
                <a:solidFill>
                  <a:schemeClr val="lt1"/>
                </a:solidFill>
                <a:latin typeface="Saira Condensed Light"/>
                <a:ea typeface="Saira Condensed Light"/>
                <a:cs typeface="Saira Condensed Light"/>
                <a:sym typeface="Saira Condensed Light"/>
              </a:rPr>
              <a:t>THANK </a:t>
            </a:r>
            <a:r>
              <a:rPr lang="en" sz="4100" b="1" i="0">
                <a:solidFill>
                  <a:schemeClr val="lt1"/>
                </a:solidFill>
                <a:latin typeface="Saira Condensed Light"/>
                <a:ea typeface="Saira Condensed Light"/>
                <a:cs typeface="Saira Condensed Light"/>
                <a:sym typeface="Saira Condensed Light"/>
              </a:rPr>
              <a:t>YOU</a:t>
            </a:r>
            <a:endParaRPr sz="1100"/>
          </a:p>
        </p:txBody>
      </p:sp>
      <p:sp>
        <p:nvSpPr>
          <p:cNvPr id="90" name="Google Shape;90;p19"/>
          <p:cNvSpPr txBox="1"/>
          <p:nvPr/>
        </p:nvSpPr>
        <p:spPr>
          <a:xfrm>
            <a:off x="4572002" y="3877814"/>
            <a:ext cx="4075961" cy="438581"/>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b="1">
                <a:solidFill>
                  <a:schemeClr val="lt1"/>
                </a:solidFill>
                <a:latin typeface="IBM Plex Sans"/>
                <a:ea typeface="IBM Plex Sans"/>
                <a:cs typeface="IBM Plex Sans"/>
                <a:sym typeface="IBM Plex Sans"/>
              </a:rPr>
              <a:t>Stevens Institute of Technology</a:t>
            </a:r>
            <a:br>
              <a:rPr lang="en" sz="1200" b="1">
                <a:solidFill>
                  <a:schemeClr val="lt1"/>
                </a:solidFill>
                <a:latin typeface="IBM Plex Sans"/>
                <a:ea typeface="IBM Plex Sans"/>
                <a:cs typeface="IBM Plex Sans"/>
                <a:sym typeface="IBM Plex Sans"/>
              </a:rPr>
            </a:br>
            <a:r>
              <a:rPr lang="en" sz="1200">
                <a:solidFill>
                  <a:schemeClr val="lt1"/>
                </a:solidFill>
                <a:latin typeface="IBM Plex Sans"/>
                <a:ea typeface="IBM Plex Sans"/>
                <a:cs typeface="IBM Plex Sans"/>
                <a:sym typeface="IBM Plex Sans"/>
              </a:rPr>
              <a:t>1 Castle Point Terrace, Hoboken, NJ 07030</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20"/>
          <p:cNvSpPr txBox="1">
            <a:spLocks noGrp="1"/>
          </p:cNvSpPr>
          <p:nvPr>
            <p:ph type="body" idx="1"/>
          </p:nvPr>
        </p:nvSpPr>
        <p:spPr>
          <a:xfrm>
            <a:off x="483578" y="1369219"/>
            <a:ext cx="8031773" cy="317638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Font typeface="NTR"/>
              <a:buChar char="-"/>
              <a:defRPr/>
            </a:lvl2pPr>
            <a:lvl3pPr marL="1371600" lvl="2" indent="-304800" algn="l">
              <a:lnSpc>
                <a:spcPct val="90000"/>
              </a:lnSpc>
              <a:spcBef>
                <a:spcPts val="400"/>
              </a:spcBef>
              <a:spcAft>
                <a:spcPts val="0"/>
              </a:spcAft>
              <a:buSzPts val="1200"/>
              <a:buFont typeface="NTR"/>
              <a:buChar char="-"/>
              <a:defRPr/>
            </a:lvl3pPr>
            <a:lvl4pPr marL="1828800" lvl="3" indent="-304800" algn="l">
              <a:lnSpc>
                <a:spcPct val="90000"/>
              </a:lnSpc>
              <a:spcBef>
                <a:spcPts val="400"/>
              </a:spcBef>
              <a:spcAft>
                <a:spcPts val="0"/>
              </a:spcAft>
              <a:buSzPts val="1200"/>
              <a:buFont typeface="NTR"/>
              <a:buChar char="-"/>
              <a:defRPr/>
            </a:lvl4pPr>
            <a:lvl5pPr marL="2286000" lvl="4" indent="-298450" algn="l">
              <a:lnSpc>
                <a:spcPct val="90000"/>
              </a:lnSpc>
              <a:spcBef>
                <a:spcPts val="400"/>
              </a:spcBef>
              <a:spcAft>
                <a:spcPts val="0"/>
              </a:spcAft>
              <a:buSzPts val="1100"/>
              <a:buFont typeface="NTR"/>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1"/>
          <p:cNvSpPr txBox="1">
            <a:spLocks noGrp="1"/>
          </p:cNvSpPr>
          <p:nvPr>
            <p:ph type="body" idx="1"/>
          </p:nvPr>
        </p:nvSpPr>
        <p:spPr>
          <a:xfrm>
            <a:off x="483577"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21"/>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txBox="1">
            <a:spLocks noGrp="1"/>
          </p:cNvSpPr>
          <p:nvPr>
            <p:ph type="body" idx="1"/>
          </p:nvPr>
        </p:nvSpPr>
        <p:spPr>
          <a:xfrm>
            <a:off x="483580"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2"/>
          <p:cNvSpPr txBox="1">
            <a:spLocks noGrp="1"/>
          </p:cNvSpPr>
          <p:nvPr>
            <p:ph type="body" idx="2"/>
          </p:nvPr>
        </p:nvSpPr>
        <p:spPr>
          <a:xfrm>
            <a:off x="3263717"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2"/>
          <p:cNvSpPr txBox="1">
            <a:spLocks noGrp="1"/>
          </p:cNvSpPr>
          <p:nvPr>
            <p:ph type="body" idx="3"/>
          </p:nvPr>
        </p:nvSpPr>
        <p:spPr>
          <a:xfrm>
            <a:off x="6043853" y="1369219"/>
            <a:ext cx="2472689"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2"/>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ntent and Subhead">
  <p:cSld name="Three Content and Subhead">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body" idx="2"/>
          </p:nvPr>
        </p:nvSpPr>
        <p:spPr>
          <a:xfrm>
            <a:off x="483580"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3"/>
          <p:cNvSpPr txBox="1">
            <a:spLocks noGrp="1"/>
          </p:cNvSpPr>
          <p:nvPr>
            <p:ph type="body" idx="3"/>
          </p:nvPr>
        </p:nvSpPr>
        <p:spPr>
          <a:xfrm>
            <a:off x="3263717"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3"/>
          <p:cNvSpPr txBox="1">
            <a:spLocks noGrp="1"/>
          </p:cNvSpPr>
          <p:nvPr>
            <p:ph type="body" idx="4"/>
          </p:nvPr>
        </p:nvSpPr>
        <p:spPr>
          <a:xfrm>
            <a:off x="6043853" y="1744377"/>
            <a:ext cx="2472689"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a:off x="483395" y="1471764"/>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4"/>
          <p:cNvSpPr txBox="1">
            <a:spLocks noGrp="1"/>
          </p:cNvSpPr>
          <p:nvPr>
            <p:ph type="body" idx="2"/>
          </p:nvPr>
        </p:nvSpPr>
        <p:spPr>
          <a:xfrm>
            <a:off x="4800602" y="1471764"/>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24"/>
          <p:cNvSpPr txBox="1">
            <a:spLocks noGrp="1"/>
          </p:cNvSpPr>
          <p:nvPr>
            <p:ph type="body" idx="3"/>
          </p:nvPr>
        </p:nvSpPr>
        <p:spPr>
          <a:xfrm>
            <a:off x="483395" y="3089760"/>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body" idx="4"/>
          </p:nvPr>
        </p:nvSpPr>
        <p:spPr>
          <a:xfrm>
            <a:off x="4800602" y="3089760"/>
            <a:ext cx="3715941" cy="137112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ur Content and subhead">
  <p:cSld name="Four Content and subhead">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p25"/>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5"/>
          <p:cNvSpPr txBox="1">
            <a:spLocks noGrp="1"/>
          </p:cNvSpPr>
          <p:nvPr>
            <p:ph type="body" idx="2"/>
          </p:nvPr>
        </p:nvSpPr>
        <p:spPr>
          <a:xfrm>
            <a:off x="483395" y="1674926"/>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25"/>
          <p:cNvSpPr txBox="1">
            <a:spLocks noGrp="1"/>
          </p:cNvSpPr>
          <p:nvPr>
            <p:ph type="body" idx="3"/>
          </p:nvPr>
        </p:nvSpPr>
        <p:spPr>
          <a:xfrm>
            <a:off x="4800602" y="1674926"/>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5"/>
          <p:cNvSpPr txBox="1">
            <a:spLocks noGrp="1"/>
          </p:cNvSpPr>
          <p:nvPr>
            <p:ph type="body" idx="4"/>
          </p:nvPr>
        </p:nvSpPr>
        <p:spPr>
          <a:xfrm>
            <a:off x="483395" y="3336331"/>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body" idx="5"/>
          </p:nvPr>
        </p:nvSpPr>
        <p:spPr>
          <a:xfrm>
            <a:off x="4800602" y="3336331"/>
            <a:ext cx="3715941"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5"/>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6"/>
          <p:cNvSpPr txBox="1">
            <a:spLocks noGrp="1"/>
          </p:cNvSpPr>
          <p:nvPr>
            <p:ph type="body" idx="1"/>
          </p:nvPr>
        </p:nvSpPr>
        <p:spPr>
          <a:xfrm>
            <a:off x="483578" y="1657561"/>
            <a:ext cx="3429000" cy="291762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1" name="Google Shape;131;p26"/>
          <p:cNvSpPr txBox="1">
            <a:spLocks noGrp="1"/>
          </p:cNvSpPr>
          <p:nvPr>
            <p:ph type="body" idx="2"/>
          </p:nvPr>
        </p:nvSpPr>
        <p:spPr>
          <a:xfrm>
            <a:off x="4019999" y="1657564"/>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2" name="Google Shape;132;p26"/>
          <p:cNvSpPr txBox="1">
            <a:spLocks noGrp="1"/>
          </p:cNvSpPr>
          <p:nvPr>
            <p:ph type="body" idx="3"/>
          </p:nvPr>
        </p:nvSpPr>
        <p:spPr>
          <a:xfrm>
            <a:off x="6321981"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3" name="Google Shape;133;p26"/>
          <p:cNvSpPr txBox="1">
            <a:spLocks noGrp="1"/>
          </p:cNvSpPr>
          <p:nvPr>
            <p:ph type="body" idx="4"/>
          </p:nvPr>
        </p:nvSpPr>
        <p:spPr>
          <a:xfrm>
            <a:off x="4019999" y="3336329"/>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body" idx="5"/>
          </p:nvPr>
        </p:nvSpPr>
        <p:spPr>
          <a:xfrm>
            <a:off x="6321981"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6"/>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ve Content and subhead">
  <p:cSld name="Five Content and subhead">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7"/>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 name="Google Shape;139;p27"/>
          <p:cNvSpPr txBox="1">
            <a:spLocks noGrp="1"/>
          </p:cNvSpPr>
          <p:nvPr>
            <p:ph type="body" idx="2"/>
          </p:nvPr>
        </p:nvSpPr>
        <p:spPr>
          <a:xfrm>
            <a:off x="483578" y="1657561"/>
            <a:ext cx="3429000" cy="2917622"/>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body" idx="3"/>
          </p:nvPr>
        </p:nvSpPr>
        <p:spPr>
          <a:xfrm>
            <a:off x="4019404"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27"/>
          <p:cNvSpPr txBox="1">
            <a:spLocks noGrp="1"/>
          </p:cNvSpPr>
          <p:nvPr>
            <p:ph type="body" idx="4"/>
          </p:nvPr>
        </p:nvSpPr>
        <p:spPr>
          <a:xfrm>
            <a:off x="6320790" y="1657565"/>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body" idx="5"/>
          </p:nvPr>
        </p:nvSpPr>
        <p:spPr>
          <a:xfrm>
            <a:off x="4019404"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27"/>
          <p:cNvSpPr txBox="1">
            <a:spLocks noGrp="1"/>
          </p:cNvSpPr>
          <p:nvPr>
            <p:ph type="body" idx="6"/>
          </p:nvPr>
        </p:nvSpPr>
        <p:spPr>
          <a:xfrm>
            <a:off x="6320790" y="3336331"/>
            <a:ext cx="2194560" cy="12388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SzPts val="1400"/>
              <a:buNone/>
              <a:defRPr/>
            </a:lvl1pPr>
            <a:lvl2pPr marL="914400" lvl="1" indent="-228600" algn="ctr">
              <a:lnSpc>
                <a:spcPct val="90000"/>
              </a:lnSpc>
              <a:spcBef>
                <a:spcPts val="400"/>
              </a:spcBef>
              <a:spcAft>
                <a:spcPts val="0"/>
              </a:spcAft>
              <a:buSzPts val="1400"/>
              <a:buNone/>
              <a:defRPr/>
            </a:lvl2pPr>
            <a:lvl3pPr marL="1371600" lvl="2" indent="-228600" algn="ctr">
              <a:lnSpc>
                <a:spcPct val="90000"/>
              </a:lnSpc>
              <a:spcBef>
                <a:spcPts val="400"/>
              </a:spcBef>
              <a:spcAft>
                <a:spcPts val="0"/>
              </a:spcAft>
              <a:buSzPts val="1200"/>
              <a:buNone/>
              <a:defRPr/>
            </a:lvl3pPr>
            <a:lvl4pPr marL="1828800" lvl="3" indent="-228600" algn="ctr">
              <a:lnSpc>
                <a:spcPct val="90000"/>
              </a:lnSpc>
              <a:spcBef>
                <a:spcPts val="400"/>
              </a:spcBef>
              <a:spcAft>
                <a:spcPts val="0"/>
              </a:spcAft>
              <a:buSzPts val="1200"/>
              <a:buNone/>
              <a:defRPr/>
            </a:lvl4pPr>
            <a:lvl5pPr marL="2286000" lvl="4" indent="-228600" algn="ctr">
              <a:lnSpc>
                <a:spcPct val="90000"/>
              </a:lnSpc>
              <a:spcBef>
                <a:spcPts val="400"/>
              </a:spcBef>
              <a:spcAft>
                <a:spcPts val="0"/>
              </a:spcAft>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7"/>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Subhead">
  <p:cSld name="Two Content, Subhea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a:off x="483578" y="1009112"/>
            <a:ext cx="8031773" cy="55096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b="0" i="0">
                <a:solidFill>
                  <a:schemeClr val="accent1"/>
                </a:solidFill>
                <a:latin typeface="IBM Plex Sans Light"/>
                <a:ea typeface="IBM Plex Sans Light"/>
                <a:cs typeface="IBM Plex Sans Light"/>
                <a:sym typeface="IBM Plex Sans Light"/>
              </a:defRPr>
            </a:lvl1pPr>
            <a:lvl2pPr marL="914400" lvl="1" indent="-228600" algn="l">
              <a:lnSpc>
                <a:spcPct val="90000"/>
              </a:lnSpc>
              <a:spcBef>
                <a:spcPts val="400"/>
              </a:spcBef>
              <a:spcAft>
                <a:spcPts val="0"/>
              </a:spcAft>
              <a:buSzPts val="1400"/>
              <a:buNone/>
              <a:defRPr b="0" i="0">
                <a:solidFill>
                  <a:schemeClr val="accent1"/>
                </a:solidFill>
                <a:latin typeface="IBM Plex Sans Light"/>
                <a:ea typeface="IBM Plex Sans Light"/>
                <a:cs typeface="IBM Plex Sans Light"/>
                <a:sym typeface="IBM Plex Sans Light"/>
              </a:defRPr>
            </a:lvl2pPr>
            <a:lvl3pPr marL="1371600" lvl="2"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3pPr>
            <a:lvl4pPr marL="1828800" lvl="3" indent="-228600" algn="l">
              <a:lnSpc>
                <a:spcPct val="90000"/>
              </a:lnSpc>
              <a:spcBef>
                <a:spcPts val="400"/>
              </a:spcBef>
              <a:spcAft>
                <a:spcPts val="0"/>
              </a:spcAft>
              <a:buSzPts val="1200"/>
              <a:buNone/>
              <a:defRPr b="0" i="0">
                <a:solidFill>
                  <a:schemeClr val="accent1"/>
                </a:solidFill>
                <a:latin typeface="IBM Plex Sans Light"/>
                <a:ea typeface="IBM Plex Sans Light"/>
                <a:cs typeface="IBM Plex Sans Light"/>
                <a:sym typeface="IBM Plex Sans Light"/>
              </a:defRPr>
            </a:lvl4pPr>
            <a:lvl5pPr marL="2286000" lvl="4" indent="-228600" algn="l">
              <a:lnSpc>
                <a:spcPct val="90000"/>
              </a:lnSpc>
              <a:spcBef>
                <a:spcPts val="400"/>
              </a:spcBef>
              <a:spcAft>
                <a:spcPts val="0"/>
              </a:spcAft>
              <a:buSzPts val="1100"/>
              <a:buNone/>
              <a:defRPr b="0" i="0">
                <a:solidFill>
                  <a:schemeClr val="accent1"/>
                </a:solidFill>
                <a:latin typeface="IBM Plex Sans Light"/>
                <a:ea typeface="IBM Plex Sans Light"/>
                <a:cs typeface="IBM Plex Sans Light"/>
                <a:sym typeface="IBM Plex Sans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8"/>
          <p:cNvSpPr txBox="1">
            <a:spLocks noGrp="1"/>
          </p:cNvSpPr>
          <p:nvPr>
            <p:ph type="body" idx="2"/>
          </p:nvPr>
        </p:nvSpPr>
        <p:spPr>
          <a:xfrm>
            <a:off x="483577" y="1744377"/>
            <a:ext cx="3886200"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p28"/>
          <p:cNvSpPr txBox="1">
            <a:spLocks noGrp="1"/>
          </p:cNvSpPr>
          <p:nvPr>
            <p:ph type="body" idx="3"/>
          </p:nvPr>
        </p:nvSpPr>
        <p:spPr>
          <a:xfrm>
            <a:off x="4629150" y="1744377"/>
            <a:ext cx="3886200" cy="288834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2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483577" y="273844"/>
            <a:ext cx="8032964"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a:off x="483579"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14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4" name="Google Shape;154;p29"/>
          <p:cNvSpPr txBox="1">
            <a:spLocks noGrp="1"/>
          </p:cNvSpPr>
          <p:nvPr>
            <p:ph type="body" idx="2"/>
          </p:nvPr>
        </p:nvSpPr>
        <p:spPr>
          <a:xfrm>
            <a:off x="483579"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29"/>
          <p:cNvSpPr txBox="1">
            <a:spLocks noGrp="1"/>
          </p:cNvSpPr>
          <p:nvPr>
            <p:ph type="body" idx="3"/>
          </p:nvPr>
        </p:nvSpPr>
        <p:spPr>
          <a:xfrm>
            <a:off x="4629152"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14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6" name="Google Shape;156;p29"/>
          <p:cNvSpPr txBox="1">
            <a:spLocks noGrp="1"/>
          </p:cNvSpPr>
          <p:nvPr>
            <p:ph type="body" idx="4"/>
          </p:nvPr>
        </p:nvSpPr>
        <p:spPr>
          <a:xfrm>
            <a:off x="4629152"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29"/>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0" name="Google Shape;160;p30"/>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1"/>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63"/>
        <p:cNvGrpSpPr/>
        <p:nvPr/>
      </p:nvGrpSpPr>
      <p:grpSpPr>
        <a:xfrm>
          <a:off x="0" y="0"/>
          <a:ext cx="0" cy="0"/>
          <a:chOff x="0" y="0"/>
          <a:chExt cx="0" cy="0"/>
        </a:xfrm>
      </p:grpSpPr>
      <p:sp>
        <p:nvSpPr>
          <p:cNvPr id="164" name="Google Shape;164;p3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p3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33"/>
          <p:cNvSpPr txBox="1">
            <a:spLocks noGrp="1"/>
          </p:cNvSpPr>
          <p:nvPr>
            <p:ph type="body" idx="1"/>
          </p:nvPr>
        </p:nvSpPr>
        <p:spPr>
          <a:xfrm>
            <a:off x="3887391" y="740571"/>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42900" algn="l">
              <a:lnSpc>
                <a:spcPct val="90000"/>
              </a:lnSpc>
              <a:spcBef>
                <a:spcPts val="400"/>
              </a:spcBef>
              <a:spcAft>
                <a:spcPts val="0"/>
              </a:spcAft>
              <a:buSzPts val="1800"/>
              <a:buChar char="-"/>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68" name="Google Shape;168;p33"/>
          <p:cNvSpPr txBox="1">
            <a:spLocks noGrp="1"/>
          </p:cNvSpPr>
          <p:nvPr>
            <p:ph type="body" idx="2"/>
          </p:nvPr>
        </p:nvSpPr>
        <p:spPr>
          <a:xfrm>
            <a:off x="483580" y="1543052"/>
            <a:ext cx="3095441"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9" name="Google Shape;169;p33"/>
          <p:cNvSpPr txBox="1">
            <a:spLocks noGrp="1"/>
          </p:cNvSpPr>
          <p:nvPr>
            <p:ph type="title"/>
          </p:nvPr>
        </p:nvSpPr>
        <p:spPr>
          <a:xfrm>
            <a:off x="483580" y="342900"/>
            <a:ext cx="3095441"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Saira Condensed Semi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483580" y="342900"/>
            <a:ext cx="3095441"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Saira Condensed Semi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4"/>
          <p:cNvSpPr txBox="1">
            <a:spLocks noGrp="1"/>
          </p:cNvSpPr>
          <p:nvPr>
            <p:ph type="body" idx="1"/>
          </p:nvPr>
        </p:nvSpPr>
        <p:spPr>
          <a:xfrm>
            <a:off x="483580" y="1543052"/>
            <a:ext cx="3095441"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73" name="Google Shape;173;p34"/>
          <p:cNvSpPr>
            <a:spLocks noGrp="1"/>
          </p:cNvSpPr>
          <p:nvPr>
            <p:ph type="pic" idx="2"/>
          </p:nvPr>
        </p:nvSpPr>
        <p:spPr>
          <a:xfrm>
            <a:off x="3887391" y="740571"/>
            <a:ext cx="4629150" cy="3655219"/>
          </a:xfrm>
          <a:prstGeom prst="rect">
            <a:avLst/>
          </a:prstGeom>
          <a:noFill/>
          <a:ln>
            <a:noFill/>
          </a:ln>
        </p:spPr>
      </p:sp>
      <p:sp>
        <p:nvSpPr>
          <p:cNvPr id="174" name="Google Shape;174;p34"/>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35"/>
          <p:cNvSpPr txBox="1">
            <a:spLocks noGrp="1"/>
          </p:cNvSpPr>
          <p:nvPr>
            <p:ph type="body" idx="1"/>
          </p:nvPr>
        </p:nvSpPr>
        <p:spPr>
          <a:xfrm rot="5400000">
            <a:off x="2911274" y="-1058477"/>
            <a:ext cx="3176382" cy="803177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8"/>
        <p:cNvGrpSpPr/>
        <p:nvPr/>
      </p:nvGrpSpPr>
      <p:grpSpPr>
        <a:xfrm>
          <a:off x="0" y="0"/>
          <a:ext cx="0" cy="0"/>
          <a:chOff x="0" y="0"/>
          <a:chExt cx="0" cy="0"/>
        </a:xfrm>
      </p:grpSpPr>
      <p:sp>
        <p:nvSpPr>
          <p:cNvPr id="179" name="Google Shape;179;p36"/>
          <p:cNvSpPr txBox="1">
            <a:spLocks noGrp="1"/>
          </p:cNvSpPr>
          <p:nvPr>
            <p:ph type="title"/>
          </p:nvPr>
        </p:nvSpPr>
        <p:spPr>
          <a:xfrm rot="5400000">
            <a:off x="5350074" y="1467447"/>
            <a:ext cx="4358879" cy="1971675"/>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0" name="Google Shape;180;p36"/>
          <p:cNvSpPr txBox="1">
            <a:spLocks noGrp="1"/>
          </p:cNvSpPr>
          <p:nvPr>
            <p:ph type="body" idx="1"/>
          </p:nvPr>
        </p:nvSpPr>
        <p:spPr>
          <a:xfrm rot="5400000">
            <a:off x="1277036" y="-519614"/>
            <a:ext cx="4358879" cy="594579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5">
            <a:alphaModFix/>
          </a:blip>
          <a:srcRect/>
          <a:stretch/>
        </p:blipFill>
        <p:spPr>
          <a:xfrm>
            <a:off x="0" y="0"/>
            <a:ext cx="9144000" cy="5143500"/>
          </a:xfrm>
          <a:prstGeom prst="rect">
            <a:avLst/>
          </a:prstGeom>
          <a:noFill/>
          <a:ln>
            <a:noFill/>
          </a:ln>
        </p:spPr>
      </p:pic>
      <p:sp>
        <p:nvSpPr>
          <p:cNvPr id="52" name="Google Shape;52;p13"/>
          <p:cNvSpPr txBox="1">
            <a:spLocks noGrp="1"/>
          </p:cNvSpPr>
          <p:nvPr>
            <p:ph type="title"/>
          </p:nvPr>
        </p:nvSpPr>
        <p:spPr>
          <a:xfrm>
            <a:off x="483578" y="273844"/>
            <a:ext cx="8031773" cy="994172"/>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000"/>
              <a:buFont typeface="Saira Condensed SemiBold"/>
              <a:buNone/>
              <a:defRPr sz="3000" b="1" i="0" u="none" strike="noStrike" cap="none">
                <a:solidFill>
                  <a:schemeClr val="dk1"/>
                </a:solidFill>
                <a:latin typeface="Saira Condensed SemiBold"/>
                <a:ea typeface="Saira Condensed SemiBold"/>
                <a:cs typeface="Saira Condensed SemiBold"/>
                <a:sym typeface="Saira Condensed Semi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483578" y="1369219"/>
            <a:ext cx="8031773" cy="3176382"/>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accent4"/>
              </a:buClr>
              <a:buSzPts val="1400"/>
              <a:buFont typeface="Noto Sans Symbols"/>
              <a:buChar char="▪"/>
              <a:defRPr sz="1400" b="0" i="0" u="none" strike="noStrike" cap="none">
                <a:solidFill>
                  <a:schemeClr val="dk1"/>
                </a:solidFill>
                <a:latin typeface="IBM Plex Sans"/>
                <a:ea typeface="IBM Plex Sans"/>
                <a:cs typeface="IBM Plex Sans"/>
                <a:sym typeface="IBM Plex Sans"/>
              </a:defRPr>
            </a:lvl1pPr>
            <a:lvl2pPr marL="914400" marR="0" lvl="1" indent="-317500" algn="l" rtl="0">
              <a:lnSpc>
                <a:spcPct val="90000"/>
              </a:lnSpc>
              <a:spcBef>
                <a:spcPts val="400"/>
              </a:spcBef>
              <a:spcAft>
                <a:spcPts val="0"/>
              </a:spcAft>
              <a:buClr>
                <a:schemeClr val="accent4"/>
              </a:buClr>
              <a:buSzPts val="1400"/>
              <a:buFont typeface="NTR"/>
              <a:buChar char="-"/>
              <a:defRPr sz="1400" b="0" i="0" u="none" strike="noStrike" cap="none">
                <a:solidFill>
                  <a:schemeClr val="dk1"/>
                </a:solidFill>
                <a:latin typeface="IBM Plex Sans"/>
                <a:ea typeface="IBM Plex Sans"/>
                <a:cs typeface="IBM Plex Sans"/>
                <a:sym typeface="IBM Plex Sans"/>
              </a:defRPr>
            </a:lvl2pPr>
            <a:lvl3pPr marL="1371600" marR="0" lvl="2" indent="-304800" algn="l" rtl="0">
              <a:lnSpc>
                <a:spcPct val="90000"/>
              </a:lnSpc>
              <a:spcBef>
                <a:spcPts val="400"/>
              </a:spcBef>
              <a:spcAft>
                <a:spcPts val="0"/>
              </a:spcAft>
              <a:buClr>
                <a:schemeClr val="accent4"/>
              </a:buClr>
              <a:buSzPts val="1200"/>
              <a:buFont typeface="NTR"/>
              <a:buChar char="-"/>
              <a:defRPr sz="1200" b="0" i="0" u="none" strike="noStrike" cap="none">
                <a:solidFill>
                  <a:schemeClr val="dk1"/>
                </a:solidFill>
                <a:latin typeface="IBM Plex Sans"/>
                <a:ea typeface="IBM Plex Sans"/>
                <a:cs typeface="IBM Plex Sans"/>
                <a:sym typeface="IBM Plex Sans"/>
              </a:defRPr>
            </a:lvl3pPr>
            <a:lvl4pPr marL="1828800" marR="0" lvl="3" indent="-304800" algn="l" rtl="0">
              <a:lnSpc>
                <a:spcPct val="90000"/>
              </a:lnSpc>
              <a:spcBef>
                <a:spcPts val="400"/>
              </a:spcBef>
              <a:spcAft>
                <a:spcPts val="0"/>
              </a:spcAft>
              <a:buClr>
                <a:schemeClr val="accent4"/>
              </a:buClr>
              <a:buSzPts val="1200"/>
              <a:buFont typeface="NTR"/>
              <a:buChar char="-"/>
              <a:defRPr sz="1200" b="0" i="0" u="none" strike="noStrike" cap="none">
                <a:solidFill>
                  <a:schemeClr val="dk1"/>
                </a:solidFill>
                <a:latin typeface="IBM Plex Sans"/>
                <a:ea typeface="IBM Plex Sans"/>
                <a:cs typeface="IBM Plex Sans"/>
                <a:sym typeface="IBM Plex Sans"/>
              </a:defRPr>
            </a:lvl4pPr>
            <a:lvl5pPr marL="2286000" marR="0" lvl="4" indent="-298450" algn="l" rtl="0">
              <a:lnSpc>
                <a:spcPct val="90000"/>
              </a:lnSpc>
              <a:spcBef>
                <a:spcPts val="400"/>
              </a:spcBef>
              <a:spcAft>
                <a:spcPts val="0"/>
              </a:spcAft>
              <a:buClr>
                <a:schemeClr val="accent4"/>
              </a:buClr>
              <a:buSzPts val="1100"/>
              <a:buFont typeface="NTR"/>
              <a:buChar char="-"/>
              <a:defRPr sz="1100" b="0" i="0" u="none" strike="noStrike" cap="none">
                <a:solidFill>
                  <a:schemeClr val="dk1"/>
                </a:solidFill>
                <a:latin typeface="IBM Plex Sans"/>
                <a:ea typeface="IBM Plex Sans"/>
                <a:cs typeface="IBM Plex Sans"/>
                <a:sym typeface="IBM Plex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chemeClr val="accent1"/>
                </a:solidFill>
                <a:latin typeface="IBM Plex Sans"/>
                <a:ea typeface="IBM Plex Sans"/>
                <a:cs typeface="IBM Plex Sans"/>
                <a:sym typeface="IBM Plex Sans"/>
              </a:defRPr>
            </a:lvl1pPr>
            <a:lvl2pPr marL="0" marR="0" lvl="1" indent="0" algn="r" rtl="0">
              <a:spcBef>
                <a:spcPts val="0"/>
              </a:spcBef>
              <a:buNone/>
              <a:defRPr sz="900" b="1" i="0" u="none" strike="noStrike" cap="none">
                <a:solidFill>
                  <a:schemeClr val="accent1"/>
                </a:solidFill>
                <a:latin typeface="IBM Plex Sans"/>
                <a:ea typeface="IBM Plex Sans"/>
                <a:cs typeface="IBM Plex Sans"/>
                <a:sym typeface="IBM Plex Sans"/>
              </a:defRPr>
            </a:lvl2pPr>
            <a:lvl3pPr marL="0" marR="0" lvl="2" indent="0" algn="r" rtl="0">
              <a:spcBef>
                <a:spcPts val="0"/>
              </a:spcBef>
              <a:buNone/>
              <a:defRPr sz="900" b="1" i="0" u="none" strike="noStrike" cap="none">
                <a:solidFill>
                  <a:schemeClr val="accent1"/>
                </a:solidFill>
                <a:latin typeface="IBM Plex Sans"/>
                <a:ea typeface="IBM Plex Sans"/>
                <a:cs typeface="IBM Plex Sans"/>
                <a:sym typeface="IBM Plex Sans"/>
              </a:defRPr>
            </a:lvl3pPr>
            <a:lvl4pPr marL="0" marR="0" lvl="3" indent="0" algn="r" rtl="0">
              <a:spcBef>
                <a:spcPts val="0"/>
              </a:spcBef>
              <a:buNone/>
              <a:defRPr sz="900" b="1" i="0" u="none" strike="noStrike" cap="none">
                <a:solidFill>
                  <a:schemeClr val="accent1"/>
                </a:solidFill>
                <a:latin typeface="IBM Plex Sans"/>
                <a:ea typeface="IBM Plex Sans"/>
                <a:cs typeface="IBM Plex Sans"/>
                <a:sym typeface="IBM Plex Sans"/>
              </a:defRPr>
            </a:lvl4pPr>
            <a:lvl5pPr marL="0" marR="0" lvl="4" indent="0" algn="r" rtl="0">
              <a:spcBef>
                <a:spcPts val="0"/>
              </a:spcBef>
              <a:buNone/>
              <a:defRPr sz="900" b="1" i="0" u="none" strike="noStrike" cap="none">
                <a:solidFill>
                  <a:schemeClr val="accent1"/>
                </a:solidFill>
                <a:latin typeface="IBM Plex Sans"/>
                <a:ea typeface="IBM Plex Sans"/>
                <a:cs typeface="IBM Plex Sans"/>
                <a:sym typeface="IBM Plex Sans"/>
              </a:defRPr>
            </a:lvl5pPr>
            <a:lvl6pPr marL="0" marR="0" lvl="5" indent="0" algn="r" rtl="0">
              <a:spcBef>
                <a:spcPts val="0"/>
              </a:spcBef>
              <a:buNone/>
              <a:defRPr sz="900" b="1" i="0" u="none" strike="noStrike" cap="none">
                <a:solidFill>
                  <a:schemeClr val="accent1"/>
                </a:solidFill>
                <a:latin typeface="IBM Plex Sans"/>
                <a:ea typeface="IBM Plex Sans"/>
                <a:cs typeface="IBM Plex Sans"/>
                <a:sym typeface="IBM Plex Sans"/>
              </a:defRPr>
            </a:lvl6pPr>
            <a:lvl7pPr marL="0" marR="0" lvl="6" indent="0" algn="r" rtl="0">
              <a:spcBef>
                <a:spcPts val="0"/>
              </a:spcBef>
              <a:buNone/>
              <a:defRPr sz="900" b="1" i="0" u="none" strike="noStrike" cap="none">
                <a:solidFill>
                  <a:schemeClr val="accent1"/>
                </a:solidFill>
                <a:latin typeface="IBM Plex Sans"/>
                <a:ea typeface="IBM Plex Sans"/>
                <a:cs typeface="IBM Plex Sans"/>
                <a:sym typeface="IBM Plex Sans"/>
              </a:defRPr>
            </a:lvl7pPr>
            <a:lvl8pPr marL="0" marR="0" lvl="7" indent="0" algn="r" rtl="0">
              <a:spcBef>
                <a:spcPts val="0"/>
              </a:spcBef>
              <a:buNone/>
              <a:defRPr sz="900" b="1" i="0" u="none" strike="noStrike" cap="none">
                <a:solidFill>
                  <a:schemeClr val="accent1"/>
                </a:solidFill>
                <a:latin typeface="IBM Plex Sans"/>
                <a:ea typeface="IBM Plex Sans"/>
                <a:cs typeface="IBM Plex Sans"/>
                <a:sym typeface="IBM Plex Sans"/>
              </a:defRPr>
            </a:lvl8pPr>
            <a:lvl9pPr marL="0" marR="0" lvl="8" indent="0" algn="r" rtl="0">
              <a:spcBef>
                <a:spcPts val="0"/>
              </a:spcBef>
              <a:buNone/>
              <a:defRPr sz="900" b="1" i="0" u="none" strike="noStrike" cap="none">
                <a:solidFill>
                  <a:schemeClr val="accent1"/>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txBox="1">
            <a:spLocks noGrp="1"/>
          </p:cNvSpPr>
          <p:nvPr>
            <p:ph type="ctrTitle"/>
          </p:nvPr>
        </p:nvSpPr>
        <p:spPr>
          <a:xfrm>
            <a:off x="3187411" y="1878691"/>
            <a:ext cx="5460550" cy="1546148"/>
          </a:xfrm>
          <a:prstGeom prst="rect">
            <a:avLst/>
          </a:prstGeom>
          <a:noFill/>
          <a:ln>
            <a:noFill/>
          </a:ln>
        </p:spPr>
        <p:txBody>
          <a:bodyPr spcFirstLastPara="1" wrap="square" lIns="68575" tIns="34275" rIns="68575" bIns="34275" anchor="b" anchorCtr="0">
            <a:normAutofit fontScale="90000"/>
          </a:bodyPr>
          <a:lstStyle/>
          <a:p>
            <a:pPr marL="0" lvl="0" indent="0" algn="r" rtl="0">
              <a:lnSpc>
                <a:spcPct val="90000"/>
              </a:lnSpc>
              <a:spcBef>
                <a:spcPts val="0"/>
              </a:spcBef>
              <a:spcAft>
                <a:spcPts val="0"/>
              </a:spcAft>
              <a:buClr>
                <a:schemeClr val="lt1"/>
              </a:buClr>
              <a:buSzPct val="100000"/>
              <a:buFont typeface="Saira Condensed Light"/>
              <a:buNone/>
            </a:pPr>
            <a:r>
              <a:rPr lang="en"/>
              <a:t>Plume Surface Interactions on the Moon and Mars</a:t>
            </a:r>
            <a:endParaRPr/>
          </a:p>
          <a:p>
            <a:pPr marL="0" lvl="0" indent="0" algn="r" rtl="0">
              <a:lnSpc>
                <a:spcPct val="90000"/>
              </a:lnSpc>
              <a:spcBef>
                <a:spcPts val="0"/>
              </a:spcBef>
              <a:spcAft>
                <a:spcPts val="0"/>
              </a:spcAft>
              <a:buClr>
                <a:schemeClr val="lt1"/>
              </a:buClr>
              <a:buSzPct val="100000"/>
              <a:buFont typeface="Saira Condensed Light"/>
              <a:buNone/>
            </a:pPr>
            <a:r>
              <a:rPr lang="en"/>
              <a:t>Phase 1</a:t>
            </a:r>
            <a:endParaRPr/>
          </a:p>
        </p:txBody>
      </p:sp>
      <p:sp>
        <p:nvSpPr>
          <p:cNvPr id="186" name="Google Shape;186;p37"/>
          <p:cNvSpPr txBox="1">
            <a:spLocks noGrp="1"/>
          </p:cNvSpPr>
          <p:nvPr>
            <p:ph type="subTitle" idx="1"/>
          </p:nvPr>
        </p:nvSpPr>
        <p:spPr>
          <a:xfrm>
            <a:off x="3366655" y="3443527"/>
            <a:ext cx="5281306" cy="700976"/>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SzPts val="1500"/>
              <a:buNone/>
            </a:pPr>
            <a:r>
              <a:rPr lang="en"/>
              <a:t>Team members: Grant Brickner, Michael Burgos, </a:t>
            </a:r>
            <a:endParaRPr/>
          </a:p>
          <a:p>
            <a:pPr marL="0" lvl="0" indent="0" algn="r" rtl="0">
              <a:lnSpc>
                <a:spcPct val="90000"/>
              </a:lnSpc>
              <a:spcBef>
                <a:spcPts val="0"/>
              </a:spcBef>
              <a:spcAft>
                <a:spcPts val="0"/>
              </a:spcAft>
              <a:buSzPts val="1500"/>
              <a:buNone/>
            </a:pPr>
            <a:r>
              <a:rPr lang="en"/>
              <a:t>Jett Langhorn, Uesli Keta, Maria Ortiz</a:t>
            </a:r>
            <a:endParaRPr/>
          </a:p>
        </p:txBody>
      </p:sp>
      <p:sp>
        <p:nvSpPr>
          <p:cNvPr id="187" name="Google Shape;187;p37"/>
          <p:cNvSpPr txBox="1">
            <a:spLocks noGrp="1"/>
          </p:cNvSpPr>
          <p:nvPr>
            <p:ph type="body" idx="2"/>
          </p:nvPr>
        </p:nvSpPr>
        <p:spPr>
          <a:xfrm>
            <a:off x="3506932" y="4267564"/>
            <a:ext cx="5141031" cy="31688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SzPts val="1400"/>
              <a:buNone/>
            </a:pPr>
            <a:r>
              <a:rPr lang="en"/>
              <a:t>Project Advisors: Prof. Rabinovitch, Prof. Parziale</a:t>
            </a:r>
            <a:endParaRPr/>
          </a:p>
        </p:txBody>
      </p:sp>
      <p:sp>
        <p:nvSpPr>
          <p:cNvPr id="188" name="Google Shape;188;p37"/>
          <p:cNvSpPr txBox="1">
            <a:spLocks noGrp="1"/>
          </p:cNvSpPr>
          <p:nvPr>
            <p:ph type="dt" idx="10"/>
          </p:nvPr>
        </p:nvSpPr>
        <p:spPr>
          <a:xfrm>
            <a:off x="7747075" y="4756525"/>
            <a:ext cx="1075500" cy="192300"/>
          </a:xfrm>
          <a:prstGeom prst="rect">
            <a:avLst/>
          </a:prstGeom>
          <a:solidFill>
            <a:schemeClr val="accent1"/>
          </a:solidFill>
          <a:ln>
            <a:noFill/>
          </a:ln>
        </p:spPr>
        <p:txBody>
          <a:bodyPr spcFirstLastPara="1" wrap="square" lIns="68575" tIns="34275" rIns="68575" bIns="34275" anchor="t" anchorCtr="0">
            <a:spAutoFit/>
          </a:bodyPr>
          <a:lstStyle/>
          <a:p>
            <a:pPr marL="0" lvl="0" indent="0" algn="r" rtl="0">
              <a:spcBef>
                <a:spcPts val="0"/>
              </a:spcBef>
              <a:spcAft>
                <a:spcPts val="0"/>
              </a:spcAft>
              <a:buNone/>
            </a:pPr>
            <a:r>
              <a:rPr lang="en"/>
              <a:t>Date 10/05/2022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Conceptual Design #1: Linear Actuators</a:t>
            </a:r>
            <a:endParaRPr/>
          </a:p>
        </p:txBody>
      </p:sp>
      <p:sp>
        <p:nvSpPr>
          <p:cNvPr id="268" name="Google Shape;268;p46"/>
          <p:cNvSpPr txBox="1">
            <a:spLocks noGrp="1"/>
          </p:cNvSpPr>
          <p:nvPr>
            <p:ph type="body" idx="2"/>
          </p:nvPr>
        </p:nvSpPr>
        <p:spPr>
          <a:xfrm>
            <a:off x="736800" y="1047500"/>
            <a:ext cx="28353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b="1"/>
              <a:t>Key Concepts</a:t>
            </a:r>
            <a:endParaRPr b="1"/>
          </a:p>
          <a:p>
            <a:pPr marL="457200" lvl="0" indent="-317500" algn="l" rtl="0">
              <a:lnSpc>
                <a:spcPct val="90000"/>
              </a:lnSpc>
              <a:spcBef>
                <a:spcPts val="0"/>
              </a:spcBef>
              <a:spcAft>
                <a:spcPts val="0"/>
              </a:spcAft>
              <a:buSzPts val="1400"/>
              <a:buChar char="-"/>
            </a:pPr>
            <a:r>
              <a:rPr lang="en"/>
              <a:t>3 linear actuators w/ hinge joints at ends</a:t>
            </a:r>
            <a:endParaRPr/>
          </a:p>
          <a:p>
            <a:pPr marL="914400" lvl="1" indent="-317500" algn="l" rtl="0">
              <a:lnSpc>
                <a:spcPct val="90000"/>
              </a:lnSpc>
              <a:spcBef>
                <a:spcPts val="0"/>
              </a:spcBef>
              <a:spcAft>
                <a:spcPts val="0"/>
              </a:spcAft>
              <a:buSzPts val="1400"/>
              <a:buChar char="-"/>
            </a:pPr>
            <a:r>
              <a:rPr lang="en"/>
              <a:t>Different combinations</a:t>
            </a:r>
            <a:endParaRPr/>
          </a:p>
          <a:p>
            <a:pPr marL="457200" lvl="0" indent="-317500" algn="l" rtl="0">
              <a:lnSpc>
                <a:spcPct val="90000"/>
              </a:lnSpc>
              <a:spcBef>
                <a:spcPts val="0"/>
              </a:spcBef>
              <a:spcAft>
                <a:spcPts val="0"/>
              </a:spcAft>
              <a:buSzPts val="1400"/>
              <a:buChar char="-"/>
            </a:pPr>
            <a:r>
              <a:rPr lang="en"/>
              <a:t>Absolute Orientation IMU sensor for angle accuracy</a:t>
            </a:r>
            <a:endParaRPr/>
          </a:p>
          <a:p>
            <a:pPr marL="457200" lvl="0" indent="-317500" algn="l" rtl="0">
              <a:lnSpc>
                <a:spcPct val="90000"/>
              </a:lnSpc>
              <a:spcBef>
                <a:spcPts val="0"/>
              </a:spcBef>
              <a:spcAft>
                <a:spcPts val="0"/>
              </a:spcAft>
              <a:buSzPts val="1400"/>
              <a:buChar char="-"/>
            </a:pPr>
            <a:r>
              <a:rPr lang="en"/>
              <a:t>Fixed nozzle</a:t>
            </a:r>
            <a:endParaRPr/>
          </a:p>
          <a:p>
            <a:pPr marL="457200" lvl="0" indent="0" algn="l" rtl="0">
              <a:lnSpc>
                <a:spcPct val="90000"/>
              </a:lnSpc>
              <a:spcBef>
                <a:spcPts val="0"/>
              </a:spcBef>
              <a:spcAft>
                <a:spcPts val="0"/>
              </a:spcAft>
              <a:buNone/>
            </a:pPr>
            <a:endParaRPr/>
          </a:p>
        </p:txBody>
      </p:sp>
      <p:sp>
        <p:nvSpPr>
          <p:cNvPr id="269" name="Google Shape;269;p46"/>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70" name="Google Shape;270;p46"/>
          <p:cNvPicPr preferRelativeResize="0"/>
          <p:nvPr/>
        </p:nvPicPr>
        <p:blipFill>
          <a:blip r:embed="rId3">
            <a:alphaModFix/>
          </a:blip>
          <a:stretch>
            <a:fillRect/>
          </a:stretch>
        </p:blipFill>
        <p:spPr>
          <a:xfrm>
            <a:off x="4253875" y="824958"/>
            <a:ext cx="3700415" cy="35778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Conceptual Design #2: Actuating Nozzle</a:t>
            </a:r>
            <a:endParaRPr/>
          </a:p>
        </p:txBody>
      </p:sp>
      <p:sp>
        <p:nvSpPr>
          <p:cNvPr id="276" name="Google Shape;276;p47"/>
          <p:cNvSpPr txBox="1">
            <a:spLocks noGrp="1"/>
          </p:cNvSpPr>
          <p:nvPr>
            <p:ph type="body" idx="2"/>
          </p:nvPr>
        </p:nvSpPr>
        <p:spPr>
          <a:xfrm>
            <a:off x="736800" y="1047500"/>
            <a:ext cx="28353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b="1"/>
              <a:t>Key Concepts</a:t>
            </a:r>
            <a:endParaRPr b="1"/>
          </a:p>
          <a:p>
            <a:pPr marL="457200" lvl="0" indent="-317500" algn="l" rtl="0">
              <a:lnSpc>
                <a:spcPct val="90000"/>
              </a:lnSpc>
              <a:spcBef>
                <a:spcPts val="0"/>
              </a:spcBef>
              <a:spcAft>
                <a:spcPts val="0"/>
              </a:spcAft>
              <a:buSzPts val="1400"/>
              <a:buChar char="-"/>
            </a:pPr>
            <a:r>
              <a:rPr lang="en"/>
              <a:t>Fixed base plate</a:t>
            </a:r>
            <a:endParaRPr/>
          </a:p>
          <a:p>
            <a:pPr marL="457200" lvl="0" indent="-317500" algn="l" rtl="0">
              <a:lnSpc>
                <a:spcPct val="90000"/>
              </a:lnSpc>
              <a:spcBef>
                <a:spcPts val="0"/>
              </a:spcBef>
              <a:spcAft>
                <a:spcPts val="0"/>
              </a:spcAft>
              <a:buSzPts val="1400"/>
              <a:buChar char="-"/>
            </a:pPr>
            <a:r>
              <a:rPr lang="en"/>
              <a:t>Linkage powered by stepper motors and potentiometer inputs</a:t>
            </a:r>
            <a:endParaRPr/>
          </a:p>
          <a:p>
            <a:pPr marL="457200" lvl="0" indent="-317500" algn="l" rtl="0">
              <a:lnSpc>
                <a:spcPct val="90000"/>
              </a:lnSpc>
              <a:spcBef>
                <a:spcPts val="0"/>
              </a:spcBef>
              <a:spcAft>
                <a:spcPts val="0"/>
              </a:spcAft>
              <a:buSzPts val="1400"/>
              <a:buChar char="-"/>
            </a:pPr>
            <a:r>
              <a:rPr lang="en"/>
              <a:t>Soft hose to allow for nozzle height adjustment</a:t>
            </a:r>
            <a:endParaRPr/>
          </a:p>
          <a:p>
            <a:pPr marL="457200" lvl="0" indent="0" algn="l" rtl="0">
              <a:lnSpc>
                <a:spcPct val="90000"/>
              </a:lnSpc>
              <a:spcBef>
                <a:spcPts val="0"/>
              </a:spcBef>
              <a:spcAft>
                <a:spcPts val="0"/>
              </a:spcAft>
              <a:buNone/>
            </a:pPr>
            <a:endParaRPr/>
          </a:p>
        </p:txBody>
      </p:sp>
      <p:sp>
        <p:nvSpPr>
          <p:cNvPr id="277" name="Google Shape;277;p47"/>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78" name="Google Shape;278;p47"/>
          <p:cNvPicPr preferRelativeResize="0"/>
          <p:nvPr/>
        </p:nvPicPr>
        <p:blipFill>
          <a:blip r:embed="rId3">
            <a:alphaModFix/>
          </a:blip>
          <a:stretch>
            <a:fillRect/>
          </a:stretch>
        </p:blipFill>
        <p:spPr>
          <a:xfrm>
            <a:off x="4089350" y="977345"/>
            <a:ext cx="3856894" cy="35778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Conceptual Design #3: Actuating Base</a:t>
            </a:r>
            <a:endParaRPr/>
          </a:p>
        </p:txBody>
      </p:sp>
      <p:sp>
        <p:nvSpPr>
          <p:cNvPr id="284" name="Google Shape;284;p48"/>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85" name="Google Shape;285;p48"/>
          <p:cNvPicPr preferRelativeResize="0"/>
          <p:nvPr/>
        </p:nvPicPr>
        <p:blipFill>
          <a:blip r:embed="rId3">
            <a:alphaModFix/>
          </a:blip>
          <a:stretch>
            <a:fillRect/>
          </a:stretch>
        </p:blipFill>
        <p:spPr>
          <a:xfrm>
            <a:off x="5326925" y="741270"/>
            <a:ext cx="2980005" cy="4013754"/>
          </a:xfrm>
          <a:prstGeom prst="rect">
            <a:avLst/>
          </a:prstGeom>
          <a:noFill/>
          <a:ln>
            <a:noFill/>
          </a:ln>
        </p:spPr>
      </p:pic>
      <p:sp>
        <p:nvSpPr>
          <p:cNvPr id="286" name="Google Shape;286;p48"/>
          <p:cNvSpPr txBox="1">
            <a:spLocks noGrp="1"/>
          </p:cNvSpPr>
          <p:nvPr>
            <p:ph type="body" idx="2"/>
          </p:nvPr>
        </p:nvSpPr>
        <p:spPr>
          <a:xfrm>
            <a:off x="736800" y="1047500"/>
            <a:ext cx="2835300" cy="1671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b="1"/>
              <a:t>Key Concepts</a:t>
            </a:r>
            <a:endParaRPr b="1"/>
          </a:p>
          <a:p>
            <a:pPr marL="457200" lvl="0" indent="-317500" algn="l" rtl="0">
              <a:lnSpc>
                <a:spcPct val="90000"/>
              </a:lnSpc>
              <a:spcBef>
                <a:spcPts val="0"/>
              </a:spcBef>
              <a:spcAft>
                <a:spcPts val="0"/>
              </a:spcAft>
              <a:buSzPts val="1400"/>
              <a:buChar char="-"/>
            </a:pPr>
            <a:r>
              <a:rPr lang="en"/>
              <a:t>Linkage powered by stepper motors and potentiometers</a:t>
            </a:r>
            <a:endParaRPr/>
          </a:p>
          <a:p>
            <a:pPr marL="457200" lvl="0" indent="-317500" algn="l" rtl="0">
              <a:lnSpc>
                <a:spcPct val="90000"/>
              </a:lnSpc>
              <a:spcBef>
                <a:spcPts val="0"/>
              </a:spcBef>
              <a:spcAft>
                <a:spcPts val="0"/>
              </a:spcAft>
              <a:buSzPts val="1400"/>
              <a:buChar char="-"/>
            </a:pPr>
            <a:r>
              <a:rPr lang="en"/>
              <a:t>Fixed nozzle</a:t>
            </a:r>
            <a:endParaRPr/>
          </a:p>
          <a:p>
            <a:pPr marL="457200" lvl="0" indent="-317500" algn="l" rtl="0">
              <a:lnSpc>
                <a:spcPct val="90000"/>
              </a:lnSpc>
              <a:spcBef>
                <a:spcPts val="0"/>
              </a:spcBef>
              <a:spcAft>
                <a:spcPts val="0"/>
              </a:spcAft>
              <a:buSzPts val="1400"/>
              <a:buChar char="-"/>
            </a:pPr>
            <a:r>
              <a:rPr lang="en"/>
              <a:t>Arm attached to each side of flat plate</a:t>
            </a:r>
            <a:endParaRPr/>
          </a:p>
          <a:p>
            <a:pPr marL="457200" lvl="0" indent="0" algn="l" rtl="0">
              <a:lnSpc>
                <a:spcPct val="90000"/>
              </a:lnSpc>
              <a:spcBef>
                <a:spcPts val="0"/>
              </a:spcBef>
              <a:spcAft>
                <a:spcPts val="0"/>
              </a:spcAft>
              <a:buNone/>
            </a:pPr>
            <a:endParaRPr/>
          </a:p>
        </p:txBody>
      </p:sp>
      <p:sp>
        <p:nvSpPr>
          <p:cNvPr id="287" name="Google Shape;287;p48"/>
          <p:cNvSpPr txBox="1">
            <a:spLocks noGrp="1"/>
          </p:cNvSpPr>
          <p:nvPr>
            <p:ph type="body" idx="2"/>
          </p:nvPr>
        </p:nvSpPr>
        <p:spPr>
          <a:xfrm>
            <a:off x="736800" y="2866725"/>
            <a:ext cx="4075500" cy="16710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90000"/>
              </a:lnSpc>
              <a:spcBef>
                <a:spcPts val="0"/>
              </a:spcBef>
              <a:spcAft>
                <a:spcPts val="0"/>
              </a:spcAft>
              <a:buNone/>
            </a:pPr>
            <a:r>
              <a:rPr lang="en" b="1"/>
              <a:t>Concerns</a:t>
            </a:r>
            <a:endParaRPr b="1"/>
          </a:p>
          <a:p>
            <a:pPr marL="457200" lvl="0" indent="-317500" algn="l" rtl="0">
              <a:spcBef>
                <a:spcPts val="0"/>
              </a:spcBef>
              <a:spcAft>
                <a:spcPts val="0"/>
              </a:spcAft>
              <a:buSzPts val="1400"/>
              <a:buChar char="-"/>
            </a:pPr>
            <a:r>
              <a:rPr lang="en"/>
              <a:t>Future decisions regarding concepts based on feasibility</a:t>
            </a:r>
            <a:endParaRPr/>
          </a:p>
          <a:p>
            <a:pPr marL="914400" lvl="1" indent="-317500" algn="l" rtl="0">
              <a:spcBef>
                <a:spcPts val="0"/>
              </a:spcBef>
              <a:spcAft>
                <a:spcPts val="0"/>
              </a:spcAft>
              <a:buSzPts val="1400"/>
              <a:buChar char="-"/>
            </a:pPr>
            <a:r>
              <a:rPr lang="en"/>
              <a:t>Purchase all components, might still experience shaking</a:t>
            </a:r>
            <a:endParaRPr/>
          </a:p>
          <a:p>
            <a:pPr marL="457200" lvl="0" indent="-317500" algn="l" rtl="0">
              <a:spcBef>
                <a:spcPts val="0"/>
              </a:spcBef>
              <a:spcAft>
                <a:spcPts val="0"/>
              </a:spcAft>
              <a:buSzPts val="1400"/>
              <a:buChar char="-"/>
            </a:pPr>
            <a:r>
              <a:rPr lang="en"/>
              <a:t>Importance of Technical Analysis</a:t>
            </a:r>
            <a:endParaRPr/>
          </a:p>
          <a:p>
            <a:pPr marL="914400" lvl="1" indent="-317500" algn="l" rtl="0">
              <a:spcBef>
                <a:spcPts val="0"/>
              </a:spcBef>
              <a:spcAft>
                <a:spcPts val="0"/>
              </a:spcAft>
              <a:buSzPts val="1400"/>
              <a:buChar char="-"/>
            </a:pPr>
            <a:r>
              <a:rPr lang="en"/>
              <a:t>calculations/simulations will provide better insight to whether the concepts can handle the pressure forces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House of Quality / Decision matrix</a:t>
            </a:r>
            <a:endParaRPr/>
          </a:p>
        </p:txBody>
      </p:sp>
      <p:sp>
        <p:nvSpPr>
          <p:cNvPr id="293" name="Google Shape;293;p49"/>
          <p:cNvSpPr txBox="1">
            <a:spLocks noGrp="1"/>
          </p:cNvSpPr>
          <p:nvPr>
            <p:ph type="body" idx="2"/>
          </p:nvPr>
        </p:nvSpPr>
        <p:spPr>
          <a:xfrm>
            <a:off x="483575" y="783575"/>
            <a:ext cx="24852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AutoNum type="arabicParenR"/>
            </a:pPr>
            <a:r>
              <a:rPr lang="en"/>
              <a:t>Concept designs compared to last year’s project “Concept A”</a:t>
            </a:r>
            <a:endParaRPr/>
          </a:p>
          <a:p>
            <a:pPr marL="457200" lvl="0" indent="-317500" algn="l" rtl="0">
              <a:lnSpc>
                <a:spcPct val="90000"/>
              </a:lnSpc>
              <a:spcBef>
                <a:spcPts val="0"/>
              </a:spcBef>
              <a:spcAft>
                <a:spcPts val="0"/>
              </a:spcAft>
              <a:buSzPts val="1400"/>
              <a:buAutoNum type="arabicParenR"/>
            </a:pPr>
            <a:r>
              <a:rPr lang="en"/>
              <a:t>Given 1 if better</a:t>
            </a:r>
            <a:endParaRPr/>
          </a:p>
          <a:p>
            <a:pPr marL="457200" lvl="0" indent="-317500" algn="l" rtl="0">
              <a:lnSpc>
                <a:spcPct val="90000"/>
              </a:lnSpc>
              <a:spcBef>
                <a:spcPts val="0"/>
              </a:spcBef>
              <a:spcAft>
                <a:spcPts val="0"/>
              </a:spcAft>
              <a:buSzPts val="1400"/>
              <a:buAutoNum type="arabicParenR"/>
            </a:pPr>
            <a:r>
              <a:rPr lang="en"/>
              <a:t>Given 0 if same </a:t>
            </a:r>
            <a:endParaRPr/>
          </a:p>
          <a:p>
            <a:pPr marL="457200" lvl="0" indent="-317500" algn="l" rtl="0">
              <a:lnSpc>
                <a:spcPct val="90000"/>
              </a:lnSpc>
              <a:spcBef>
                <a:spcPts val="0"/>
              </a:spcBef>
              <a:spcAft>
                <a:spcPts val="0"/>
              </a:spcAft>
              <a:buSzPts val="1400"/>
              <a:buAutoNum type="arabicParenR"/>
            </a:pPr>
            <a:r>
              <a:rPr lang="en"/>
              <a:t>Given -1 if worse</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p:txBody>
      </p:sp>
      <p:sp>
        <p:nvSpPr>
          <p:cNvPr id="294" name="Google Shape;294;p49"/>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95" name="Google Shape;295;p49"/>
          <p:cNvPicPr preferRelativeResize="0"/>
          <p:nvPr/>
        </p:nvPicPr>
        <p:blipFill>
          <a:blip r:embed="rId3">
            <a:alphaModFix/>
          </a:blip>
          <a:stretch>
            <a:fillRect/>
          </a:stretch>
        </p:blipFill>
        <p:spPr>
          <a:xfrm>
            <a:off x="3040350" y="1140020"/>
            <a:ext cx="5677225" cy="26202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House of Quality / Decision matrix</a:t>
            </a:r>
            <a:endParaRPr/>
          </a:p>
        </p:txBody>
      </p:sp>
      <p:sp>
        <p:nvSpPr>
          <p:cNvPr id="301" name="Google Shape;301;p50"/>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02" name="Google Shape;302;p50"/>
          <p:cNvPicPr preferRelativeResize="0"/>
          <p:nvPr/>
        </p:nvPicPr>
        <p:blipFill rotWithShape="1">
          <a:blip r:embed="rId3">
            <a:alphaModFix/>
          </a:blip>
          <a:srcRect t="20966" r="52036" b="5466"/>
          <a:stretch/>
        </p:blipFill>
        <p:spPr>
          <a:xfrm>
            <a:off x="3285725" y="687300"/>
            <a:ext cx="3517450" cy="4156250"/>
          </a:xfrm>
          <a:prstGeom prst="rect">
            <a:avLst/>
          </a:prstGeom>
          <a:noFill/>
          <a:ln>
            <a:noFill/>
          </a:ln>
        </p:spPr>
      </p:pic>
      <p:pic>
        <p:nvPicPr>
          <p:cNvPr id="303" name="Google Shape;303;p50"/>
          <p:cNvPicPr preferRelativeResize="0"/>
          <p:nvPr/>
        </p:nvPicPr>
        <p:blipFill>
          <a:blip r:embed="rId4">
            <a:alphaModFix/>
          </a:blip>
          <a:stretch>
            <a:fillRect/>
          </a:stretch>
        </p:blipFill>
        <p:spPr>
          <a:xfrm>
            <a:off x="6952950" y="1969787"/>
            <a:ext cx="1661525" cy="1593000"/>
          </a:xfrm>
          <a:prstGeom prst="rect">
            <a:avLst/>
          </a:prstGeom>
          <a:noFill/>
          <a:ln>
            <a:noFill/>
          </a:ln>
        </p:spPr>
      </p:pic>
      <p:sp>
        <p:nvSpPr>
          <p:cNvPr id="304" name="Google Shape;304;p50"/>
          <p:cNvSpPr txBox="1">
            <a:spLocks noGrp="1"/>
          </p:cNvSpPr>
          <p:nvPr>
            <p:ph type="body" idx="2"/>
          </p:nvPr>
        </p:nvSpPr>
        <p:spPr>
          <a:xfrm>
            <a:off x="450425" y="1065650"/>
            <a:ext cx="2835300" cy="3642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b="1"/>
              <a:t>Customer Requirements</a:t>
            </a:r>
            <a:endParaRPr b="1"/>
          </a:p>
          <a:p>
            <a:pPr marL="457200" lvl="0" indent="-317500" algn="l" rtl="0">
              <a:lnSpc>
                <a:spcPct val="90000"/>
              </a:lnSpc>
              <a:spcBef>
                <a:spcPts val="0"/>
              </a:spcBef>
              <a:spcAft>
                <a:spcPts val="0"/>
              </a:spcAft>
              <a:buSzPts val="1400"/>
              <a:buChar char="-"/>
            </a:pPr>
            <a:r>
              <a:rPr lang="en"/>
              <a:t>Height elevation</a:t>
            </a:r>
            <a:endParaRPr/>
          </a:p>
          <a:p>
            <a:pPr marL="457200" lvl="0" indent="-317500" algn="l" rtl="0">
              <a:lnSpc>
                <a:spcPct val="90000"/>
              </a:lnSpc>
              <a:spcBef>
                <a:spcPts val="0"/>
              </a:spcBef>
              <a:spcAft>
                <a:spcPts val="0"/>
              </a:spcAft>
              <a:buSzPts val="1400"/>
              <a:buChar char="-"/>
            </a:pPr>
            <a:r>
              <a:rPr lang="en"/>
              <a:t>Angle Adjustment</a:t>
            </a:r>
            <a:endParaRPr/>
          </a:p>
          <a:p>
            <a:pPr marL="457200" lvl="0" indent="-317500" algn="l" rtl="0">
              <a:lnSpc>
                <a:spcPct val="90000"/>
              </a:lnSpc>
              <a:spcBef>
                <a:spcPts val="0"/>
              </a:spcBef>
              <a:spcAft>
                <a:spcPts val="0"/>
              </a:spcAft>
              <a:buSzPts val="1400"/>
              <a:buChar char="-"/>
            </a:pPr>
            <a:r>
              <a:rPr lang="en"/>
              <a:t>Pressure Sensor Compatibility </a:t>
            </a:r>
            <a:endParaRPr/>
          </a:p>
          <a:p>
            <a:pPr marL="457200" lvl="0" indent="-317500" algn="l" rtl="0">
              <a:lnSpc>
                <a:spcPct val="90000"/>
              </a:lnSpc>
              <a:spcBef>
                <a:spcPts val="0"/>
              </a:spcBef>
              <a:spcAft>
                <a:spcPts val="0"/>
              </a:spcAft>
              <a:buSzPts val="1400"/>
              <a:buChar char="-"/>
            </a:pPr>
            <a:r>
              <a:rPr lang="en"/>
              <a:t>Remote Height/Angle Adjustment</a:t>
            </a:r>
            <a:endParaRPr/>
          </a:p>
          <a:p>
            <a:pPr marL="457200" lvl="0" indent="-317500" algn="l" rtl="0">
              <a:lnSpc>
                <a:spcPct val="90000"/>
              </a:lnSpc>
              <a:spcBef>
                <a:spcPts val="0"/>
              </a:spcBef>
              <a:spcAft>
                <a:spcPts val="0"/>
              </a:spcAft>
              <a:buSzPts val="1400"/>
              <a:buChar char="-"/>
            </a:pPr>
            <a:r>
              <a:rPr lang="en"/>
              <a:t>Higher Mach# Nozzle</a:t>
            </a:r>
            <a:endParaRPr/>
          </a:p>
          <a:p>
            <a:pPr marL="457200" lvl="0" indent="-317500" algn="l" rtl="0">
              <a:lnSpc>
                <a:spcPct val="90000"/>
              </a:lnSpc>
              <a:spcBef>
                <a:spcPts val="0"/>
              </a:spcBef>
              <a:spcAft>
                <a:spcPts val="0"/>
              </a:spcAft>
              <a:buSzPts val="1400"/>
              <a:buChar char="-"/>
            </a:pPr>
            <a:r>
              <a:rPr lang="en"/>
              <a:t>Improved Solenoid </a:t>
            </a:r>
            <a:endParaRPr/>
          </a:p>
          <a:p>
            <a:pPr marL="457200" lvl="0" indent="-317500" algn="l" rtl="0">
              <a:lnSpc>
                <a:spcPct val="90000"/>
              </a:lnSpc>
              <a:spcBef>
                <a:spcPts val="0"/>
              </a:spcBef>
              <a:spcAft>
                <a:spcPts val="0"/>
              </a:spcAft>
              <a:buSzPts val="1400"/>
              <a:buChar char="-"/>
            </a:pPr>
            <a:r>
              <a:rPr lang="en"/>
              <a:t>Joint Stiffness</a:t>
            </a:r>
            <a:endParaRPr/>
          </a:p>
          <a:p>
            <a:pPr marL="457200" lvl="0" indent="-317500" algn="l" rtl="0">
              <a:lnSpc>
                <a:spcPct val="90000"/>
              </a:lnSpc>
              <a:spcBef>
                <a:spcPts val="0"/>
              </a:spcBef>
              <a:spcAft>
                <a:spcPts val="0"/>
              </a:spcAft>
              <a:buSzPts val="1400"/>
              <a:buChar char="-"/>
            </a:pPr>
            <a:r>
              <a:rPr lang="en"/>
              <a:t>Range of Data Acquisition</a:t>
            </a:r>
            <a:endParaRPr/>
          </a:p>
          <a:p>
            <a:pPr marL="457200" lvl="0" indent="-317500" algn="l" rtl="0">
              <a:lnSpc>
                <a:spcPct val="90000"/>
              </a:lnSpc>
              <a:spcBef>
                <a:spcPts val="0"/>
              </a:spcBef>
              <a:spcAft>
                <a:spcPts val="0"/>
              </a:spcAft>
              <a:buSzPts val="1400"/>
              <a:buChar char="-"/>
            </a:pPr>
            <a:r>
              <a:rPr lang="en"/>
              <a:t>Quality of Data Acquisition</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a:p>
            <a:pPr marL="457200" lvl="0" indent="-317500" algn="l" rtl="0">
              <a:lnSpc>
                <a:spcPct val="90000"/>
              </a:lnSpc>
              <a:spcBef>
                <a:spcPts val="0"/>
              </a:spcBef>
              <a:spcAft>
                <a:spcPts val="0"/>
              </a:spcAft>
              <a:buSzPts val="1400"/>
              <a:buChar char="-"/>
            </a:pPr>
            <a:r>
              <a:rPr lang="en"/>
              <a:t>Primary costs will go into base plate height/angle control</a:t>
            </a:r>
            <a:endParaRPr/>
          </a:p>
          <a:p>
            <a:pPr marL="457200" lvl="0" indent="0" algn="l" rtl="0">
              <a:lnSpc>
                <a:spcPct val="90000"/>
              </a:lnSpc>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1"/>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Approach</a:t>
            </a:r>
            <a:endParaRPr/>
          </a:p>
        </p:txBody>
      </p:sp>
      <p:sp>
        <p:nvSpPr>
          <p:cNvPr id="310" name="Google Shape;310;p51"/>
          <p:cNvSpPr txBox="1">
            <a:spLocks noGrp="1"/>
          </p:cNvSpPr>
          <p:nvPr>
            <p:ph type="body" idx="2"/>
          </p:nvPr>
        </p:nvSpPr>
        <p:spPr>
          <a:xfrm>
            <a:off x="484775" y="824950"/>
            <a:ext cx="46890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Plan to estimate the forces/moments experienced on the plate</a:t>
            </a:r>
            <a:endParaRPr/>
          </a:p>
          <a:p>
            <a:pPr marL="457200" lvl="0" indent="-317500" algn="l" rtl="0">
              <a:lnSpc>
                <a:spcPct val="90000"/>
              </a:lnSpc>
              <a:spcBef>
                <a:spcPts val="1000"/>
              </a:spcBef>
              <a:spcAft>
                <a:spcPts val="0"/>
              </a:spcAft>
              <a:buSzPts val="1400"/>
              <a:buChar char="▪"/>
            </a:pPr>
            <a:r>
              <a:rPr lang="en"/>
              <a:t>Subsequently the forces/moments on the links and joints of each design can be estimated</a:t>
            </a:r>
            <a:endParaRPr/>
          </a:p>
          <a:p>
            <a:pPr marL="457200" lvl="0" indent="-317500" algn="l" rtl="0">
              <a:lnSpc>
                <a:spcPct val="90000"/>
              </a:lnSpc>
              <a:spcBef>
                <a:spcPts val="1000"/>
              </a:spcBef>
              <a:spcAft>
                <a:spcPts val="0"/>
              </a:spcAft>
              <a:buSzPts val="1400"/>
              <a:buChar char="▪"/>
            </a:pPr>
            <a:r>
              <a:rPr lang="en"/>
              <a:t>Data will be used to determine the feasibility of each design as well as provide insight for motor specifications</a:t>
            </a:r>
            <a:endParaRPr/>
          </a:p>
          <a:p>
            <a:pPr marL="457200" lvl="0" indent="-317500" algn="l" rtl="0">
              <a:lnSpc>
                <a:spcPct val="90000"/>
              </a:lnSpc>
              <a:spcBef>
                <a:spcPts val="1000"/>
              </a:spcBef>
              <a:spcAft>
                <a:spcPts val="0"/>
              </a:spcAft>
              <a:buSzPts val="1400"/>
              <a:buChar char="▪"/>
            </a:pPr>
            <a:r>
              <a:rPr lang="en"/>
              <a:t>Plan to carry out numerical calculations (Matlab) as well as simulations (Ansys).</a:t>
            </a:r>
            <a:endParaRPr/>
          </a:p>
          <a:p>
            <a:pPr marL="914400" lvl="1" indent="-317500" algn="l" rtl="0">
              <a:lnSpc>
                <a:spcPct val="90000"/>
              </a:lnSpc>
              <a:spcBef>
                <a:spcPts val="1000"/>
              </a:spcBef>
              <a:spcAft>
                <a:spcPts val="0"/>
              </a:spcAft>
              <a:buSzPts val="1400"/>
              <a:buChar char="-"/>
            </a:pPr>
            <a:r>
              <a:rPr lang="en"/>
              <a:t>Numerical calculations will represent a simplified conservative model</a:t>
            </a:r>
            <a:endParaRPr/>
          </a:p>
          <a:p>
            <a:pPr marL="914400" lvl="1" indent="-317500" algn="l" rtl="0">
              <a:lnSpc>
                <a:spcPct val="90000"/>
              </a:lnSpc>
              <a:spcBef>
                <a:spcPts val="1000"/>
              </a:spcBef>
              <a:spcAft>
                <a:spcPts val="1000"/>
              </a:spcAft>
              <a:buSzPts val="1400"/>
              <a:buChar char="-"/>
            </a:pPr>
            <a:r>
              <a:rPr lang="en"/>
              <a:t>Simulations will yield more realistic, but less conservative results.</a:t>
            </a:r>
            <a:endParaRPr/>
          </a:p>
        </p:txBody>
      </p:sp>
      <p:sp>
        <p:nvSpPr>
          <p:cNvPr id="311" name="Google Shape;311;p51"/>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12" name="Google Shape;312;p51"/>
          <p:cNvPicPr preferRelativeResize="0"/>
          <p:nvPr/>
        </p:nvPicPr>
        <p:blipFill rotWithShape="1">
          <a:blip r:embed="rId3">
            <a:alphaModFix/>
          </a:blip>
          <a:srcRect r="29213"/>
          <a:stretch/>
        </p:blipFill>
        <p:spPr>
          <a:xfrm>
            <a:off x="5411163" y="824950"/>
            <a:ext cx="3093025" cy="1798225"/>
          </a:xfrm>
          <a:prstGeom prst="rect">
            <a:avLst/>
          </a:prstGeom>
          <a:noFill/>
          <a:ln>
            <a:noFill/>
          </a:ln>
        </p:spPr>
      </p:pic>
      <p:pic>
        <p:nvPicPr>
          <p:cNvPr id="313" name="Google Shape;313;p51"/>
          <p:cNvPicPr preferRelativeResize="0"/>
          <p:nvPr/>
        </p:nvPicPr>
        <p:blipFill>
          <a:blip r:embed="rId4">
            <a:alphaModFix/>
          </a:blip>
          <a:stretch>
            <a:fillRect/>
          </a:stretch>
        </p:blipFill>
        <p:spPr>
          <a:xfrm>
            <a:off x="5285775" y="2781775"/>
            <a:ext cx="3343798" cy="2066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Approach:  Numerical Approach</a:t>
            </a:r>
            <a:endParaRPr/>
          </a:p>
        </p:txBody>
      </p:sp>
      <p:sp>
        <p:nvSpPr>
          <p:cNvPr id="319" name="Google Shape;319;p52"/>
          <p:cNvSpPr txBox="1">
            <a:spLocks noGrp="1"/>
          </p:cNvSpPr>
          <p:nvPr>
            <p:ph type="body" idx="2"/>
          </p:nvPr>
        </p:nvSpPr>
        <p:spPr>
          <a:xfrm>
            <a:off x="484775" y="824950"/>
            <a:ext cx="4447800" cy="37767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Assumptions:</a:t>
            </a:r>
            <a:endParaRPr/>
          </a:p>
          <a:p>
            <a:pPr marL="914400" lvl="1" indent="-317500" algn="l" rtl="0">
              <a:lnSpc>
                <a:spcPct val="90000"/>
              </a:lnSpc>
              <a:spcBef>
                <a:spcPts val="0"/>
              </a:spcBef>
              <a:spcAft>
                <a:spcPts val="0"/>
              </a:spcAft>
              <a:buSzPts val="1400"/>
              <a:buChar char="-"/>
            </a:pPr>
            <a:r>
              <a:rPr lang="en"/>
              <a:t>Inviscid Flow</a:t>
            </a:r>
            <a:endParaRPr/>
          </a:p>
          <a:p>
            <a:pPr marL="914400" lvl="1" indent="-317500" algn="l" rtl="0">
              <a:lnSpc>
                <a:spcPct val="90000"/>
              </a:lnSpc>
              <a:spcBef>
                <a:spcPts val="0"/>
              </a:spcBef>
              <a:spcAft>
                <a:spcPts val="0"/>
              </a:spcAft>
              <a:buSzPts val="1400"/>
              <a:buChar char="-"/>
            </a:pPr>
            <a:r>
              <a:rPr lang="en"/>
              <a:t>All flow will stagnate when impinged</a:t>
            </a:r>
            <a:endParaRPr/>
          </a:p>
          <a:p>
            <a:pPr marL="914400" lvl="1" indent="-317500" algn="l" rtl="0">
              <a:lnSpc>
                <a:spcPct val="90000"/>
              </a:lnSpc>
              <a:spcBef>
                <a:spcPts val="0"/>
              </a:spcBef>
              <a:spcAft>
                <a:spcPts val="0"/>
              </a:spcAft>
              <a:buSzPts val="1400"/>
              <a:buChar char="-"/>
            </a:pPr>
            <a:r>
              <a:rPr lang="en"/>
              <a:t>Specific heat ratio will remain a constant</a:t>
            </a:r>
            <a:endParaRPr/>
          </a:p>
          <a:p>
            <a:pPr marL="914400" lvl="1" indent="-317500" algn="l" rtl="0">
              <a:lnSpc>
                <a:spcPct val="90000"/>
              </a:lnSpc>
              <a:spcBef>
                <a:spcPts val="0"/>
              </a:spcBef>
              <a:spcAft>
                <a:spcPts val="0"/>
              </a:spcAft>
              <a:buSzPts val="1400"/>
              <a:buChar char="-"/>
            </a:pPr>
            <a:r>
              <a:rPr lang="en"/>
              <a:t>Test section will be held at vacuum</a:t>
            </a:r>
            <a:endParaRPr/>
          </a:p>
          <a:p>
            <a:pPr marL="457200" lvl="0" indent="-317500" algn="l" rtl="0">
              <a:lnSpc>
                <a:spcPct val="90000"/>
              </a:lnSpc>
              <a:spcBef>
                <a:spcPts val="1000"/>
              </a:spcBef>
              <a:spcAft>
                <a:spcPts val="0"/>
              </a:spcAft>
              <a:buSzPts val="1400"/>
              <a:buChar char="▪"/>
            </a:pPr>
            <a:r>
              <a:rPr lang="en"/>
              <a:t>Variables:</a:t>
            </a:r>
            <a:endParaRPr/>
          </a:p>
          <a:p>
            <a:pPr marL="914400" lvl="1" indent="-317500" algn="l" rtl="0">
              <a:lnSpc>
                <a:spcPct val="90000"/>
              </a:lnSpc>
              <a:spcBef>
                <a:spcPts val="0"/>
              </a:spcBef>
              <a:spcAft>
                <a:spcPts val="0"/>
              </a:spcAft>
              <a:buSzPts val="1400"/>
              <a:buChar char="-"/>
            </a:pPr>
            <a:r>
              <a:rPr lang="en"/>
              <a:t>Nozzle orientation with respect to plate</a:t>
            </a:r>
            <a:endParaRPr/>
          </a:p>
          <a:p>
            <a:pPr marL="914400" lvl="1" indent="-317500" algn="l" rtl="0">
              <a:lnSpc>
                <a:spcPct val="90000"/>
              </a:lnSpc>
              <a:spcBef>
                <a:spcPts val="0"/>
              </a:spcBef>
              <a:spcAft>
                <a:spcPts val="0"/>
              </a:spcAft>
              <a:buSzPts val="1400"/>
              <a:buChar char="-"/>
            </a:pPr>
            <a:r>
              <a:rPr lang="en"/>
              <a:t>Mach speed</a:t>
            </a:r>
            <a:endParaRPr/>
          </a:p>
          <a:p>
            <a:pPr marL="914400" lvl="1" indent="-317500" algn="l" rtl="0">
              <a:lnSpc>
                <a:spcPct val="90000"/>
              </a:lnSpc>
              <a:spcBef>
                <a:spcPts val="0"/>
              </a:spcBef>
              <a:spcAft>
                <a:spcPts val="0"/>
              </a:spcAft>
              <a:buSzPts val="1400"/>
              <a:buChar char="-"/>
            </a:pPr>
            <a:r>
              <a:rPr lang="en"/>
              <a:t>Nozzle height</a:t>
            </a:r>
            <a:endParaRPr/>
          </a:p>
          <a:p>
            <a:pPr marL="457200" lvl="0" indent="-317500" algn="l" rtl="0">
              <a:lnSpc>
                <a:spcPct val="90000"/>
              </a:lnSpc>
              <a:spcBef>
                <a:spcPts val="1000"/>
              </a:spcBef>
              <a:spcAft>
                <a:spcPts val="0"/>
              </a:spcAft>
              <a:buSzPts val="1400"/>
              <a:buChar char="▪"/>
            </a:pPr>
            <a:r>
              <a:rPr lang="en"/>
              <a:t>Preliminary analysis will replicate the conditions present during the experimental tests conducted last year</a:t>
            </a:r>
            <a:endParaRPr/>
          </a:p>
          <a:p>
            <a:pPr marL="457200" lvl="0" indent="-317500" algn="l" rtl="0">
              <a:lnSpc>
                <a:spcPct val="90000"/>
              </a:lnSpc>
              <a:spcBef>
                <a:spcPts val="1000"/>
              </a:spcBef>
              <a:spcAft>
                <a:spcPts val="1000"/>
              </a:spcAft>
              <a:buSzPts val="1400"/>
              <a:buChar char="▪"/>
            </a:pPr>
            <a:r>
              <a:rPr lang="en"/>
              <a:t>Force and distance vectors will be generated for a range of variables, giving insight to system hardware requirements and system limitations</a:t>
            </a:r>
            <a:endParaRPr/>
          </a:p>
        </p:txBody>
      </p:sp>
      <p:sp>
        <p:nvSpPr>
          <p:cNvPr id="320" name="Google Shape;320;p52"/>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321" name="Google Shape;321;p52"/>
          <p:cNvPicPr preferRelativeResize="0"/>
          <p:nvPr/>
        </p:nvPicPr>
        <p:blipFill rotWithShape="1">
          <a:blip r:embed="rId3">
            <a:alphaModFix/>
          </a:blip>
          <a:srcRect l="5560" t="53490" r="25186"/>
          <a:stretch/>
        </p:blipFill>
        <p:spPr>
          <a:xfrm>
            <a:off x="5043775" y="3305075"/>
            <a:ext cx="3857574" cy="730700"/>
          </a:xfrm>
          <a:prstGeom prst="rect">
            <a:avLst/>
          </a:prstGeom>
          <a:noFill/>
          <a:ln>
            <a:noFill/>
          </a:ln>
        </p:spPr>
      </p:pic>
      <p:pic>
        <p:nvPicPr>
          <p:cNvPr id="322" name="Google Shape;322;p52"/>
          <p:cNvPicPr preferRelativeResize="0"/>
          <p:nvPr/>
        </p:nvPicPr>
        <p:blipFill rotWithShape="1">
          <a:blip r:embed="rId3">
            <a:alphaModFix/>
          </a:blip>
          <a:srcRect l="31381" r="34652" b="42369"/>
          <a:stretch/>
        </p:blipFill>
        <p:spPr>
          <a:xfrm>
            <a:off x="5249750" y="1656150"/>
            <a:ext cx="3445625" cy="1648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3"/>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Technical Approach:  Simulations</a:t>
            </a:r>
            <a:endParaRPr/>
          </a:p>
        </p:txBody>
      </p:sp>
      <p:sp>
        <p:nvSpPr>
          <p:cNvPr id="328" name="Google Shape;328;p53"/>
          <p:cNvSpPr txBox="1">
            <a:spLocks noGrp="1"/>
          </p:cNvSpPr>
          <p:nvPr>
            <p:ph type="body" idx="2"/>
          </p:nvPr>
        </p:nvSpPr>
        <p:spPr>
          <a:xfrm>
            <a:off x="483575" y="783575"/>
            <a:ext cx="44991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Modeled and simulated on Ansys</a:t>
            </a:r>
            <a:endParaRPr/>
          </a:p>
          <a:p>
            <a:pPr marL="457200" lvl="0" indent="-317500" algn="l" rtl="0">
              <a:lnSpc>
                <a:spcPct val="90000"/>
              </a:lnSpc>
              <a:spcBef>
                <a:spcPts val="1000"/>
              </a:spcBef>
              <a:spcAft>
                <a:spcPts val="0"/>
              </a:spcAft>
              <a:buSzPts val="1400"/>
              <a:buChar char="▪"/>
            </a:pPr>
            <a:r>
              <a:rPr lang="en"/>
              <a:t>Fluid will be assumed viscous</a:t>
            </a:r>
            <a:endParaRPr/>
          </a:p>
          <a:p>
            <a:pPr marL="457200" lvl="0" indent="-317500" algn="l" rtl="0">
              <a:lnSpc>
                <a:spcPct val="90000"/>
              </a:lnSpc>
              <a:spcBef>
                <a:spcPts val="1000"/>
              </a:spcBef>
              <a:spcAft>
                <a:spcPts val="0"/>
              </a:spcAft>
              <a:buSzPts val="1400"/>
              <a:buChar char="▪"/>
            </a:pPr>
            <a:r>
              <a:rPr lang="en"/>
              <a:t>Expectations:</a:t>
            </a:r>
            <a:endParaRPr/>
          </a:p>
          <a:p>
            <a:pPr marL="914400" lvl="1" indent="-317500" algn="l" rtl="0">
              <a:lnSpc>
                <a:spcPct val="90000"/>
              </a:lnSpc>
              <a:spcBef>
                <a:spcPts val="0"/>
              </a:spcBef>
              <a:spcAft>
                <a:spcPts val="0"/>
              </a:spcAft>
              <a:buSzPts val="1400"/>
              <a:buChar char="-"/>
            </a:pPr>
            <a:r>
              <a:rPr lang="en"/>
              <a:t>Provide more realistic force/pressure predictions</a:t>
            </a:r>
            <a:endParaRPr/>
          </a:p>
          <a:p>
            <a:pPr marL="914400" lvl="1" indent="-317500" algn="l" rtl="0">
              <a:lnSpc>
                <a:spcPct val="90000"/>
              </a:lnSpc>
              <a:spcBef>
                <a:spcPts val="0"/>
              </a:spcBef>
              <a:spcAft>
                <a:spcPts val="0"/>
              </a:spcAft>
              <a:buSzPts val="1400"/>
              <a:buChar char="-"/>
            </a:pPr>
            <a:r>
              <a:rPr lang="en"/>
              <a:t>Provide insight to unforeseen problems/oversights</a:t>
            </a:r>
            <a:endParaRPr/>
          </a:p>
          <a:p>
            <a:pPr marL="914400" lvl="1" indent="-317500" algn="l" rtl="0">
              <a:lnSpc>
                <a:spcPct val="90000"/>
              </a:lnSpc>
              <a:spcBef>
                <a:spcPts val="0"/>
              </a:spcBef>
              <a:spcAft>
                <a:spcPts val="0"/>
              </a:spcAft>
              <a:buSzPts val="1400"/>
              <a:buChar char="-"/>
            </a:pPr>
            <a:r>
              <a:rPr lang="en"/>
              <a:t>Transient analysis may give insight to shaking/vibrations caused by starting flow</a:t>
            </a:r>
            <a:endParaRPr/>
          </a:p>
          <a:p>
            <a:pPr marL="914400" lvl="1" indent="-317500" algn="l" rtl="0">
              <a:lnSpc>
                <a:spcPct val="90000"/>
              </a:lnSpc>
              <a:spcBef>
                <a:spcPts val="0"/>
              </a:spcBef>
              <a:spcAft>
                <a:spcPts val="0"/>
              </a:spcAft>
              <a:buSzPts val="1400"/>
              <a:buChar char="-"/>
            </a:pPr>
            <a:r>
              <a:rPr lang="en"/>
              <a:t>As mach speed increases, the simulation may become less accurate/become more computationally expensive</a:t>
            </a:r>
            <a:endParaRPr/>
          </a:p>
          <a:p>
            <a:pPr marL="457200" lvl="0" indent="-317500" algn="l" rtl="0">
              <a:lnSpc>
                <a:spcPct val="90000"/>
              </a:lnSpc>
              <a:spcBef>
                <a:spcPts val="1000"/>
              </a:spcBef>
              <a:spcAft>
                <a:spcPts val="0"/>
              </a:spcAft>
              <a:buSzPts val="1400"/>
              <a:buChar char="▪"/>
            </a:pPr>
            <a:r>
              <a:rPr lang="en"/>
              <a:t>Results will be compared to numerical approach as well as experimental schlieren imaging</a:t>
            </a:r>
            <a:endParaRPr/>
          </a:p>
          <a:p>
            <a:pPr marL="457200" lvl="0" indent="-317500" algn="l" rtl="0">
              <a:lnSpc>
                <a:spcPct val="90000"/>
              </a:lnSpc>
              <a:spcBef>
                <a:spcPts val="1000"/>
              </a:spcBef>
              <a:spcAft>
                <a:spcPts val="1000"/>
              </a:spcAft>
              <a:buSzPts val="1400"/>
              <a:buChar char="▪"/>
            </a:pPr>
            <a:r>
              <a:rPr lang="en"/>
              <a:t>Static structural analysis may also be necessary</a:t>
            </a:r>
            <a:endParaRPr/>
          </a:p>
        </p:txBody>
      </p:sp>
      <p:sp>
        <p:nvSpPr>
          <p:cNvPr id="329" name="Google Shape;329;p53"/>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30" name="Google Shape;330;p53"/>
          <p:cNvPicPr preferRelativeResize="0"/>
          <p:nvPr/>
        </p:nvPicPr>
        <p:blipFill rotWithShape="1">
          <a:blip r:embed="rId3">
            <a:alphaModFix/>
          </a:blip>
          <a:srcRect l="72819" t="19295" b="19721"/>
          <a:stretch/>
        </p:blipFill>
        <p:spPr>
          <a:xfrm>
            <a:off x="5392425" y="1318575"/>
            <a:ext cx="3232325" cy="2045450"/>
          </a:xfrm>
          <a:prstGeom prst="rect">
            <a:avLst/>
          </a:prstGeom>
          <a:noFill/>
          <a:ln>
            <a:noFill/>
          </a:ln>
        </p:spPr>
      </p:pic>
      <p:pic>
        <p:nvPicPr>
          <p:cNvPr id="331" name="Google Shape;331;p53"/>
          <p:cNvPicPr preferRelativeResize="0"/>
          <p:nvPr/>
        </p:nvPicPr>
        <p:blipFill>
          <a:blip r:embed="rId4">
            <a:alphaModFix/>
          </a:blip>
          <a:stretch>
            <a:fillRect/>
          </a:stretch>
        </p:blipFill>
        <p:spPr>
          <a:xfrm>
            <a:off x="5033987" y="3807400"/>
            <a:ext cx="3949199" cy="987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4"/>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Budget</a:t>
            </a:r>
            <a:endParaRPr/>
          </a:p>
        </p:txBody>
      </p:sp>
      <p:sp>
        <p:nvSpPr>
          <p:cNvPr id="337" name="Google Shape;337;p54"/>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Starting budget of $750. This budget is prone to change as we progress through the project</a:t>
            </a:r>
            <a:endParaRPr/>
          </a:p>
          <a:p>
            <a:pPr marL="457200" lvl="0" indent="-317500" algn="l" rtl="0">
              <a:lnSpc>
                <a:spcPct val="90000"/>
              </a:lnSpc>
              <a:spcBef>
                <a:spcPts val="0"/>
              </a:spcBef>
              <a:spcAft>
                <a:spcPts val="0"/>
              </a:spcAft>
              <a:buSzPts val="1400"/>
              <a:buChar char="-"/>
            </a:pPr>
            <a:r>
              <a:rPr lang="en"/>
              <a:t>Current plan for budget</a:t>
            </a:r>
            <a:endParaRPr/>
          </a:p>
        </p:txBody>
      </p:sp>
      <p:sp>
        <p:nvSpPr>
          <p:cNvPr id="338" name="Google Shape;338;p54"/>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339" name="Google Shape;339;p54"/>
          <p:cNvPicPr preferRelativeResize="0"/>
          <p:nvPr/>
        </p:nvPicPr>
        <p:blipFill>
          <a:blip r:embed="rId3">
            <a:alphaModFix/>
          </a:blip>
          <a:stretch>
            <a:fillRect/>
          </a:stretch>
        </p:blipFill>
        <p:spPr>
          <a:xfrm>
            <a:off x="1637822" y="1647097"/>
            <a:ext cx="5588475" cy="3010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Gantt Chart</a:t>
            </a:r>
            <a:endParaRPr/>
          </a:p>
        </p:txBody>
      </p:sp>
      <p:sp>
        <p:nvSpPr>
          <p:cNvPr id="345" name="Google Shape;345;p55"/>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endParaRPr/>
          </a:p>
        </p:txBody>
      </p:sp>
      <p:sp>
        <p:nvSpPr>
          <p:cNvPr id="346" name="Google Shape;346;p55"/>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347" name="Google Shape;347;p55"/>
          <p:cNvPicPr preferRelativeResize="0"/>
          <p:nvPr/>
        </p:nvPicPr>
        <p:blipFill>
          <a:blip r:embed="rId3">
            <a:alphaModFix/>
          </a:blip>
          <a:stretch>
            <a:fillRect/>
          </a:stretch>
        </p:blipFill>
        <p:spPr>
          <a:xfrm>
            <a:off x="0" y="824950"/>
            <a:ext cx="9144001" cy="35903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8"/>
          <p:cNvSpPr txBox="1">
            <a:spLocks noGrp="1"/>
          </p:cNvSpPr>
          <p:nvPr>
            <p:ph type="title"/>
          </p:nvPr>
        </p:nvSpPr>
        <p:spPr>
          <a:xfrm>
            <a:off x="484769" y="273845"/>
            <a:ext cx="8031773" cy="550966"/>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Overview</a:t>
            </a:r>
            <a:endParaRPr/>
          </a:p>
        </p:txBody>
      </p:sp>
      <p:sp>
        <p:nvSpPr>
          <p:cNvPr id="194" name="Google Shape;194;p38"/>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AutoNum type="arabicParenR"/>
            </a:pPr>
            <a:r>
              <a:rPr lang="en"/>
              <a:t>Background and Motivation/Problem Statement</a:t>
            </a:r>
            <a:endParaRPr/>
          </a:p>
          <a:p>
            <a:pPr marL="457200" lvl="0" indent="-317500" algn="l" rtl="0">
              <a:lnSpc>
                <a:spcPct val="90000"/>
              </a:lnSpc>
              <a:spcBef>
                <a:spcPts val="0"/>
              </a:spcBef>
              <a:spcAft>
                <a:spcPts val="0"/>
              </a:spcAft>
              <a:buSzPts val="1400"/>
              <a:buAutoNum type="arabicParenR"/>
            </a:pPr>
            <a:r>
              <a:rPr lang="en"/>
              <a:t>Stakeholders </a:t>
            </a:r>
            <a:endParaRPr/>
          </a:p>
          <a:p>
            <a:pPr marL="457200" lvl="0" indent="-317500" algn="l" rtl="0">
              <a:lnSpc>
                <a:spcPct val="90000"/>
              </a:lnSpc>
              <a:spcBef>
                <a:spcPts val="0"/>
              </a:spcBef>
              <a:spcAft>
                <a:spcPts val="0"/>
              </a:spcAft>
              <a:buSzPts val="1400"/>
              <a:buAutoNum type="arabicParenR"/>
            </a:pPr>
            <a:r>
              <a:rPr lang="en"/>
              <a:t>Current Methods Review </a:t>
            </a:r>
            <a:endParaRPr/>
          </a:p>
          <a:p>
            <a:pPr marL="457200" lvl="0" indent="-317500" algn="l" rtl="0">
              <a:lnSpc>
                <a:spcPct val="90000"/>
              </a:lnSpc>
              <a:spcBef>
                <a:spcPts val="0"/>
              </a:spcBef>
              <a:spcAft>
                <a:spcPts val="0"/>
              </a:spcAft>
              <a:buSzPts val="1400"/>
              <a:buAutoNum type="arabicParenR"/>
            </a:pPr>
            <a:r>
              <a:rPr lang="en"/>
              <a:t>Scope of Project</a:t>
            </a:r>
            <a:endParaRPr/>
          </a:p>
          <a:p>
            <a:pPr marL="457200" lvl="0" indent="-317500" algn="l" rtl="0">
              <a:lnSpc>
                <a:spcPct val="90000"/>
              </a:lnSpc>
              <a:spcBef>
                <a:spcPts val="0"/>
              </a:spcBef>
              <a:spcAft>
                <a:spcPts val="0"/>
              </a:spcAft>
              <a:buSzPts val="1400"/>
              <a:buAutoNum type="arabicParenR"/>
            </a:pPr>
            <a:r>
              <a:rPr lang="en"/>
              <a:t>Conceptual Designs</a:t>
            </a:r>
            <a:endParaRPr/>
          </a:p>
          <a:p>
            <a:pPr marL="457200" lvl="0" indent="-317500" algn="l" rtl="0">
              <a:lnSpc>
                <a:spcPct val="90000"/>
              </a:lnSpc>
              <a:spcBef>
                <a:spcPts val="0"/>
              </a:spcBef>
              <a:spcAft>
                <a:spcPts val="0"/>
              </a:spcAft>
              <a:buSzPts val="1400"/>
              <a:buAutoNum type="arabicParenR"/>
            </a:pPr>
            <a:r>
              <a:rPr lang="en"/>
              <a:t>House of Quality/Decision Matrix</a:t>
            </a:r>
            <a:endParaRPr/>
          </a:p>
          <a:p>
            <a:pPr marL="457200" lvl="0" indent="-317500" algn="l" rtl="0">
              <a:lnSpc>
                <a:spcPct val="90000"/>
              </a:lnSpc>
              <a:spcBef>
                <a:spcPts val="0"/>
              </a:spcBef>
              <a:spcAft>
                <a:spcPts val="0"/>
              </a:spcAft>
              <a:buSzPts val="1400"/>
              <a:buAutoNum type="arabicParenR"/>
            </a:pPr>
            <a:r>
              <a:rPr lang="en"/>
              <a:t>Technical Approach </a:t>
            </a:r>
            <a:endParaRPr/>
          </a:p>
          <a:p>
            <a:pPr marL="457200" lvl="0" indent="-317500" algn="l" rtl="0">
              <a:lnSpc>
                <a:spcPct val="90000"/>
              </a:lnSpc>
              <a:spcBef>
                <a:spcPts val="0"/>
              </a:spcBef>
              <a:spcAft>
                <a:spcPts val="0"/>
              </a:spcAft>
              <a:buSzPts val="1400"/>
              <a:buAutoNum type="arabicParenR"/>
            </a:pPr>
            <a:r>
              <a:rPr lang="en"/>
              <a:t>Budget</a:t>
            </a:r>
            <a:endParaRPr/>
          </a:p>
          <a:p>
            <a:pPr marL="457200" lvl="0" indent="-317500" algn="l" rtl="0">
              <a:lnSpc>
                <a:spcPct val="90000"/>
              </a:lnSpc>
              <a:spcBef>
                <a:spcPts val="0"/>
              </a:spcBef>
              <a:spcAft>
                <a:spcPts val="0"/>
              </a:spcAft>
              <a:buSzPts val="1400"/>
              <a:buAutoNum type="arabicParenR"/>
            </a:pPr>
            <a:r>
              <a:rPr lang="en"/>
              <a:t>Gantt Chart/Deliverables </a:t>
            </a:r>
            <a:endParaRPr/>
          </a:p>
          <a:p>
            <a:pPr marL="457200" lvl="0" indent="-317500" algn="l" rtl="0">
              <a:lnSpc>
                <a:spcPct val="90000"/>
              </a:lnSpc>
              <a:spcBef>
                <a:spcPts val="0"/>
              </a:spcBef>
              <a:spcAft>
                <a:spcPts val="0"/>
              </a:spcAft>
              <a:buSzPts val="1400"/>
              <a:buAutoNum type="arabicParenR"/>
            </a:pPr>
            <a:r>
              <a:rPr lang="en"/>
              <a:t>Conclusion</a:t>
            </a:r>
            <a:endParaRPr/>
          </a:p>
        </p:txBody>
      </p:sp>
      <p:sp>
        <p:nvSpPr>
          <p:cNvPr id="195" name="Google Shape;195;p38"/>
          <p:cNvSpPr txBox="1">
            <a:spLocks noGrp="1"/>
          </p:cNvSpPr>
          <p:nvPr>
            <p:ph type="sldNum" idx="12"/>
          </p:nvPr>
        </p:nvSpPr>
        <p:spPr>
          <a:xfrm>
            <a:off x="7031935" y="4707630"/>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6"/>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Deliverables</a:t>
            </a:r>
            <a:endParaRPr/>
          </a:p>
        </p:txBody>
      </p:sp>
      <p:sp>
        <p:nvSpPr>
          <p:cNvPr id="353" name="Google Shape;353;p56"/>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Flat Plate</a:t>
            </a:r>
            <a:endParaRPr/>
          </a:p>
          <a:p>
            <a:pPr marL="914400" lvl="1" indent="-317500" algn="l" rtl="0">
              <a:lnSpc>
                <a:spcPct val="90000"/>
              </a:lnSpc>
              <a:spcBef>
                <a:spcPts val="0"/>
              </a:spcBef>
              <a:spcAft>
                <a:spcPts val="0"/>
              </a:spcAft>
              <a:buSzPts val="1400"/>
              <a:buChar char="-"/>
            </a:pPr>
            <a:r>
              <a:rPr lang="en"/>
              <a:t>Needs to be sturdy</a:t>
            </a:r>
            <a:endParaRPr/>
          </a:p>
          <a:p>
            <a:pPr marL="914400" lvl="1" indent="-317500" algn="l" rtl="0">
              <a:lnSpc>
                <a:spcPct val="90000"/>
              </a:lnSpc>
              <a:spcBef>
                <a:spcPts val="0"/>
              </a:spcBef>
              <a:spcAft>
                <a:spcPts val="0"/>
              </a:spcAft>
              <a:buSzPts val="1400"/>
              <a:buChar char="-"/>
            </a:pPr>
            <a:r>
              <a:rPr lang="en"/>
              <a:t>Needs to gather data</a:t>
            </a:r>
            <a:endParaRPr/>
          </a:p>
          <a:p>
            <a:pPr marL="914400" lvl="1" indent="-317500" algn="l" rtl="0">
              <a:lnSpc>
                <a:spcPct val="90000"/>
              </a:lnSpc>
              <a:spcBef>
                <a:spcPts val="0"/>
              </a:spcBef>
              <a:spcAft>
                <a:spcPts val="0"/>
              </a:spcAft>
              <a:buSzPts val="1400"/>
              <a:buChar char="-"/>
            </a:pPr>
            <a:r>
              <a:rPr lang="en"/>
              <a:t>Needs to change angle</a:t>
            </a:r>
            <a:endParaRPr/>
          </a:p>
          <a:p>
            <a:pPr marL="457200" lvl="0" indent="-317500" algn="l" rtl="0">
              <a:spcBef>
                <a:spcPts val="0"/>
              </a:spcBef>
              <a:spcAft>
                <a:spcPts val="0"/>
              </a:spcAft>
              <a:buSzPts val="1400"/>
              <a:buChar char="-"/>
            </a:pPr>
            <a:r>
              <a:rPr lang="en"/>
              <a:t>Nozzle</a:t>
            </a:r>
            <a:endParaRPr/>
          </a:p>
          <a:p>
            <a:pPr marL="914400" lvl="1" indent="-317500" algn="l" rtl="0">
              <a:spcBef>
                <a:spcPts val="0"/>
              </a:spcBef>
              <a:spcAft>
                <a:spcPts val="0"/>
              </a:spcAft>
              <a:buSzPts val="1400"/>
              <a:buChar char="-"/>
            </a:pPr>
            <a:r>
              <a:rPr lang="en"/>
              <a:t>Effectively aim Mach 1 flow onto flat plate</a:t>
            </a:r>
            <a:endParaRPr/>
          </a:p>
          <a:p>
            <a:pPr marL="457200" lvl="0" indent="-317500" algn="l" rtl="0">
              <a:spcBef>
                <a:spcPts val="0"/>
              </a:spcBef>
              <a:spcAft>
                <a:spcPts val="0"/>
              </a:spcAft>
              <a:buSzPts val="1400"/>
              <a:buChar char="-"/>
            </a:pPr>
            <a:r>
              <a:rPr lang="en"/>
              <a:t>Wiring/Code</a:t>
            </a:r>
            <a:endParaRPr/>
          </a:p>
          <a:p>
            <a:pPr marL="914400" lvl="1" indent="-317500" algn="l" rtl="0">
              <a:spcBef>
                <a:spcPts val="0"/>
              </a:spcBef>
              <a:spcAft>
                <a:spcPts val="0"/>
              </a:spcAft>
              <a:buSzPts val="1400"/>
              <a:buChar char="-"/>
            </a:pPr>
            <a:r>
              <a:rPr lang="en"/>
              <a:t>Connect to camera to be able to catch Schlieren imaging</a:t>
            </a:r>
            <a:endParaRPr/>
          </a:p>
          <a:p>
            <a:pPr marL="457200" lvl="0" indent="-317500" algn="l" rtl="0">
              <a:spcBef>
                <a:spcPts val="0"/>
              </a:spcBef>
              <a:spcAft>
                <a:spcPts val="0"/>
              </a:spcAft>
              <a:buSzPts val="1400"/>
              <a:buChar char="-"/>
            </a:pPr>
            <a:r>
              <a:rPr lang="en"/>
              <a:t>CFD Models</a:t>
            </a:r>
            <a:endParaRPr/>
          </a:p>
          <a:p>
            <a:pPr marL="914400" lvl="1" indent="-317500" algn="l" rtl="0">
              <a:spcBef>
                <a:spcPts val="0"/>
              </a:spcBef>
              <a:spcAft>
                <a:spcPts val="0"/>
              </a:spcAft>
              <a:buSzPts val="1400"/>
              <a:buChar char="-"/>
            </a:pPr>
            <a:r>
              <a:rPr lang="en"/>
              <a:t>Comparison with experimental results</a:t>
            </a:r>
            <a:endParaRPr/>
          </a:p>
        </p:txBody>
      </p:sp>
      <p:sp>
        <p:nvSpPr>
          <p:cNvPr id="354" name="Google Shape;354;p56"/>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55" name="Google Shape;355;p56"/>
          <p:cNvPicPr preferRelativeResize="0"/>
          <p:nvPr/>
        </p:nvPicPr>
        <p:blipFill>
          <a:blip r:embed="rId3">
            <a:alphaModFix/>
          </a:blip>
          <a:stretch>
            <a:fillRect/>
          </a:stretch>
        </p:blipFill>
        <p:spPr>
          <a:xfrm>
            <a:off x="4744100" y="2571750"/>
            <a:ext cx="3771376" cy="2121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Conclusion</a:t>
            </a:r>
            <a:endParaRPr/>
          </a:p>
        </p:txBody>
      </p:sp>
      <p:sp>
        <p:nvSpPr>
          <p:cNvPr id="361" name="Google Shape;361;p57"/>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0"/>
              </a:spcBef>
              <a:spcAft>
                <a:spcPts val="0"/>
              </a:spcAft>
              <a:buSzPts val="1400"/>
              <a:buChar char="-"/>
            </a:pPr>
            <a:r>
              <a:rPr lang="en"/>
              <a:t>Aiming to improve from pre-existing design</a:t>
            </a:r>
            <a:endParaRPr/>
          </a:p>
          <a:p>
            <a:pPr marL="457200" lvl="0" indent="-317500" algn="l" rtl="0">
              <a:lnSpc>
                <a:spcPct val="90000"/>
              </a:lnSpc>
              <a:spcBef>
                <a:spcPts val="0"/>
              </a:spcBef>
              <a:spcAft>
                <a:spcPts val="0"/>
              </a:spcAft>
              <a:buSzPts val="1400"/>
              <a:buChar char="-"/>
            </a:pPr>
            <a:r>
              <a:rPr lang="en"/>
              <a:t>Actuators seems to be the design choice of interest right now</a:t>
            </a:r>
            <a:endParaRPr/>
          </a:p>
          <a:p>
            <a:pPr marL="457200" lvl="0" indent="-317500" algn="l" rtl="0">
              <a:lnSpc>
                <a:spcPct val="90000"/>
              </a:lnSpc>
              <a:spcBef>
                <a:spcPts val="0"/>
              </a:spcBef>
              <a:spcAft>
                <a:spcPts val="0"/>
              </a:spcAft>
              <a:buSzPts val="1400"/>
              <a:buChar char="-"/>
            </a:pPr>
            <a:r>
              <a:rPr lang="en"/>
              <a:t>Technical analysis will reveal which concept design will be feasible</a:t>
            </a:r>
            <a:endParaRPr/>
          </a:p>
          <a:p>
            <a:pPr marL="457200" lvl="0" indent="-317500" algn="l" rtl="0">
              <a:lnSpc>
                <a:spcPct val="90000"/>
              </a:lnSpc>
              <a:spcBef>
                <a:spcPts val="0"/>
              </a:spcBef>
              <a:spcAft>
                <a:spcPts val="0"/>
              </a:spcAft>
              <a:buSzPts val="1400"/>
              <a:buChar char="-"/>
            </a:pPr>
            <a:r>
              <a:rPr lang="en"/>
              <a:t>Technical analysis will also reveal additional issues with selecting design</a:t>
            </a:r>
            <a:endParaRPr/>
          </a:p>
          <a:p>
            <a:pPr marL="914400" lvl="1" indent="-317500" algn="l" rtl="0">
              <a:lnSpc>
                <a:spcPct val="90000"/>
              </a:lnSpc>
              <a:spcBef>
                <a:spcPts val="0"/>
              </a:spcBef>
              <a:spcAft>
                <a:spcPts val="0"/>
              </a:spcAft>
              <a:buSzPts val="1400"/>
              <a:buChar char="-"/>
            </a:pPr>
            <a:r>
              <a:rPr lang="en"/>
              <a:t>Vacuum</a:t>
            </a:r>
            <a:endParaRPr/>
          </a:p>
          <a:p>
            <a:pPr marL="914400" lvl="1" indent="-317500" algn="l" rtl="0">
              <a:lnSpc>
                <a:spcPct val="90000"/>
              </a:lnSpc>
              <a:spcBef>
                <a:spcPts val="0"/>
              </a:spcBef>
              <a:spcAft>
                <a:spcPts val="0"/>
              </a:spcAft>
              <a:buSzPts val="1400"/>
              <a:buChar char="-"/>
            </a:pPr>
            <a:r>
              <a:rPr lang="en"/>
              <a:t>Current/voltage draw</a:t>
            </a:r>
            <a:endParaRPr/>
          </a:p>
          <a:p>
            <a:pPr marL="914400" lvl="1" indent="-317500" algn="l" rtl="0">
              <a:lnSpc>
                <a:spcPct val="90000"/>
              </a:lnSpc>
              <a:spcBef>
                <a:spcPts val="0"/>
              </a:spcBef>
              <a:spcAft>
                <a:spcPts val="0"/>
              </a:spcAft>
              <a:buSzPts val="1400"/>
              <a:buChar char="-"/>
            </a:pPr>
            <a:r>
              <a:rPr lang="en"/>
              <a:t>Vibration analysis</a:t>
            </a:r>
            <a:endParaRPr/>
          </a:p>
          <a:p>
            <a:pPr marL="457200" lvl="0" indent="-317500" algn="l" rtl="0">
              <a:spcBef>
                <a:spcPts val="0"/>
              </a:spcBef>
              <a:spcAft>
                <a:spcPts val="0"/>
              </a:spcAft>
              <a:buSzPts val="1400"/>
              <a:buChar char="-"/>
            </a:pPr>
            <a:r>
              <a:rPr lang="en"/>
              <a:t>Schlieren imaging will be useful when experimenting, allowing for visual comparison</a:t>
            </a:r>
            <a:endParaRPr/>
          </a:p>
        </p:txBody>
      </p:sp>
      <p:sp>
        <p:nvSpPr>
          <p:cNvPr id="362" name="Google Shape;362;p57"/>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8"/>
          <p:cNvSpPr txBox="1"/>
          <p:nvPr/>
        </p:nvSpPr>
        <p:spPr>
          <a:xfrm>
            <a:off x="6684750" y="2994550"/>
            <a:ext cx="1972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Saira Condensed"/>
                <a:ea typeface="Saira Condensed"/>
                <a:cs typeface="Saira Condensed"/>
                <a:sym typeface="Saira Condensed"/>
              </a:rPr>
              <a:t>QUESTIONS?</a:t>
            </a:r>
            <a:endParaRPr sz="2900">
              <a:solidFill>
                <a:schemeClr val="lt1"/>
              </a:solidFill>
              <a:latin typeface="Saira Condensed"/>
              <a:ea typeface="Saira Condensed"/>
              <a:cs typeface="Saira Condensed"/>
              <a:sym typeface="Saira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9"/>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Background and Motivation</a:t>
            </a:r>
            <a:endParaRPr/>
          </a:p>
        </p:txBody>
      </p:sp>
      <p:sp>
        <p:nvSpPr>
          <p:cNvPr id="201" name="Google Shape;201;p39"/>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a:t>When landing vehicles (rockets, planes, helicopters, etc) on the ground surface (of any planet), the exhaust interacts violently with the ground. </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Particles kicked up during interaction. </a:t>
            </a:r>
            <a:endParaRPr/>
          </a:p>
          <a:p>
            <a:pPr marL="914400" lvl="0" indent="-317500" algn="l" rtl="0">
              <a:lnSpc>
                <a:spcPct val="90000"/>
              </a:lnSpc>
              <a:spcBef>
                <a:spcPts val="0"/>
              </a:spcBef>
              <a:spcAft>
                <a:spcPts val="0"/>
              </a:spcAft>
              <a:buSzPts val="1400"/>
              <a:buAutoNum type="arabicParenR"/>
            </a:pPr>
            <a:r>
              <a:rPr lang="en"/>
              <a:t>Unnecessary heating due to unsteady conditions. </a:t>
            </a:r>
            <a:endParaRPr/>
          </a:p>
          <a:p>
            <a:pPr marL="914400" lvl="0" indent="-317500" algn="l" rtl="0">
              <a:lnSpc>
                <a:spcPct val="90000"/>
              </a:lnSpc>
              <a:spcBef>
                <a:spcPts val="0"/>
              </a:spcBef>
              <a:spcAft>
                <a:spcPts val="0"/>
              </a:spcAft>
              <a:buSzPts val="1400"/>
              <a:buAutoNum type="arabicParenR"/>
            </a:pPr>
            <a:r>
              <a:rPr lang="en"/>
              <a:t>Damage to vehicle body. </a:t>
            </a:r>
            <a:endParaRPr/>
          </a:p>
          <a:p>
            <a:pPr marL="914400" lvl="0" indent="-317500" algn="l" rtl="0">
              <a:lnSpc>
                <a:spcPct val="90000"/>
              </a:lnSpc>
              <a:spcBef>
                <a:spcPts val="0"/>
              </a:spcBef>
              <a:spcAft>
                <a:spcPts val="0"/>
              </a:spcAft>
              <a:buSzPts val="1400"/>
              <a:buAutoNum type="arabicParenR"/>
            </a:pPr>
            <a:r>
              <a:rPr lang="en"/>
              <a:t>Damage to or loss of instrumentation.</a:t>
            </a:r>
            <a:endParaRPr/>
          </a:p>
          <a:p>
            <a:pPr marL="914400" lvl="0" indent="-317500" algn="l" rtl="0">
              <a:lnSpc>
                <a:spcPct val="90000"/>
              </a:lnSpc>
              <a:spcBef>
                <a:spcPts val="0"/>
              </a:spcBef>
              <a:spcAft>
                <a:spcPts val="0"/>
              </a:spcAft>
              <a:buSzPts val="1400"/>
              <a:buAutoNum type="arabicParenR"/>
            </a:pPr>
            <a:r>
              <a:rPr lang="en"/>
              <a:t>Visibility reduced or blocked entirely. </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a:p>
            <a:pPr marL="0" lvl="0" indent="0" algn="l" rtl="0">
              <a:spcBef>
                <a:spcPts val="0"/>
              </a:spcBef>
              <a:spcAft>
                <a:spcPts val="0"/>
              </a:spcAft>
              <a:buNone/>
            </a:pPr>
            <a:r>
              <a:rPr lang="en"/>
              <a:t>While these interactions can be modeled using CFD methods, there is no effective method of modeling the problem experimentally. This project aims to fill that space in our understanding. </a:t>
            </a:r>
            <a:endParaRPr/>
          </a:p>
          <a:p>
            <a:pPr marL="0" lvl="0" indent="0" algn="l" rtl="0">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Safer landings for future vehicles on Earth and in space. </a:t>
            </a:r>
            <a:endParaRPr/>
          </a:p>
          <a:p>
            <a:pPr marL="914400" lvl="0" indent="-317500" algn="l" rtl="0">
              <a:lnSpc>
                <a:spcPct val="90000"/>
              </a:lnSpc>
              <a:spcBef>
                <a:spcPts val="0"/>
              </a:spcBef>
              <a:spcAft>
                <a:spcPts val="0"/>
              </a:spcAft>
              <a:buSzPts val="1400"/>
              <a:buAutoNum type="arabicParenR"/>
            </a:pPr>
            <a:r>
              <a:rPr lang="en"/>
              <a:t>Prevent mission failures due to avoidable landing hazards. </a:t>
            </a:r>
            <a:endParaRPr/>
          </a:p>
          <a:p>
            <a:pPr marL="914400" lvl="0" indent="-317500" algn="l" rtl="0">
              <a:lnSpc>
                <a:spcPct val="90000"/>
              </a:lnSpc>
              <a:spcBef>
                <a:spcPts val="0"/>
              </a:spcBef>
              <a:spcAft>
                <a:spcPts val="0"/>
              </a:spcAft>
              <a:buSzPts val="1400"/>
              <a:buAutoNum type="arabicParenR"/>
            </a:pPr>
            <a:r>
              <a:rPr lang="en"/>
              <a:t>Allow for more complex missions and landing sequences. </a:t>
            </a:r>
            <a:endParaRPr/>
          </a:p>
        </p:txBody>
      </p:sp>
      <p:sp>
        <p:nvSpPr>
          <p:cNvPr id="202" name="Google Shape;202;p39"/>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Problem Statement</a:t>
            </a:r>
            <a:endParaRPr/>
          </a:p>
        </p:txBody>
      </p:sp>
      <p:sp>
        <p:nvSpPr>
          <p:cNvPr id="208" name="Google Shape;208;p40"/>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a:t>The goal of this project is to design an experimental apparatus to model plumes at high speeds, at conditions like that of the Moon or Mars. </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Plate to act as landing surface.</a:t>
            </a:r>
            <a:endParaRPr/>
          </a:p>
          <a:p>
            <a:pPr marL="45720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Mach 1 (or higher) nozzle to create plumes.</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Integrated data collection system.</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Adjustable “landing” angles to simulate varied landing conditions.</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Adjustable apparatus height and positioning.</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Compatible with existing Stevens Shock Tunnel apparatus.</a:t>
            </a:r>
            <a:endParaRPr/>
          </a:p>
          <a:p>
            <a:pPr marL="91440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High measurement accuracy and consistency.</a:t>
            </a:r>
            <a:endParaRPr/>
          </a:p>
        </p:txBody>
      </p:sp>
      <p:sp>
        <p:nvSpPr>
          <p:cNvPr id="209" name="Google Shape;209;p40"/>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Stakeholders</a:t>
            </a:r>
            <a:endParaRPr/>
          </a:p>
        </p:txBody>
      </p:sp>
      <p:sp>
        <p:nvSpPr>
          <p:cNvPr id="215" name="Google Shape;215;p41"/>
          <p:cNvSpPr txBox="1">
            <a:spLocks noGrp="1"/>
          </p:cNvSpPr>
          <p:nvPr>
            <p:ph type="body" idx="2"/>
          </p:nvPr>
        </p:nvSpPr>
        <p:spPr>
          <a:xfrm>
            <a:off x="483575" y="783572"/>
            <a:ext cx="8031900" cy="273900"/>
          </a:xfrm>
          <a:prstGeom prst="rect">
            <a:avLst/>
          </a:prstGeom>
          <a:noFill/>
          <a:ln>
            <a:noFill/>
          </a:ln>
        </p:spPr>
        <p:txBody>
          <a:bodyPr spcFirstLastPara="1" wrap="square" lIns="68575" tIns="34275" rIns="68575" bIns="34275" anchor="t" anchorCtr="0">
            <a:normAutofit/>
          </a:bodyPr>
          <a:lstStyle/>
          <a:p>
            <a:pPr marL="457200" lvl="0" indent="0" algn="l" rtl="0">
              <a:spcBef>
                <a:spcPts val="0"/>
              </a:spcBef>
              <a:spcAft>
                <a:spcPts val="0"/>
              </a:spcAft>
              <a:buNone/>
            </a:pPr>
            <a:r>
              <a:rPr lang="en"/>
              <a:t>Plume Surface Interaction is a field of interest for:</a:t>
            </a:r>
            <a:endParaRPr/>
          </a:p>
        </p:txBody>
      </p:sp>
      <p:sp>
        <p:nvSpPr>
          <p:cNvPr id="216" name="Google Shape;216;p41"/>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17" name="Google Shape;217;p41"/>
          <p:cNvSpPr txBox="1"/>
          <p:nvPr/>
        </p:nvSpPr>
        <p:spPr>
          <a:xfrm>
            <a:off x="606875" y="1215450"/>
            <a:ext cx="228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Computational Fluid Dynamics</a:t>
            </a:r>
            <a:endParaRPr>
              <a:latin typeface="IBM Plex Sans"/>
              <a:ea typeface="IBM Plex Sans"/>
              <a:cs typeface="IBM Plex Sans"/>
              <a:sym typeface="IBM Plex Sans"/>
            </a:endParaRPr>
          </a:p>
        </p:txBody>
      </p:sp>
      <p:sp>
        <p:nvSpPr>
          <p:cNvPr id="218" name="Google Shape;218;p41"/>
          <p:cNvSpPr txBox="1"/>
          <p:nvPr/>
        </p:nvSpPr>
        <p:spPr>
          <a:xfrm>
            <a:off x="3011550" y="1215450"/>
            <a:ext cx="258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Lunar and Martian Missions</a:t>
            </a:r>
            <a:endParaRPr>
              <a:latin typeface="IBM Plex Sans"/>
              <a:ea typeface="IBM Plex Sans"/>
              <a:cs typeface="IBM Plex Sans"/>
              <a:sym typeface="IBM Plex Sans"/>
            </a:endParaRPr>
          </a:p>
        </p:txBody>
      </p:sp>
      <p:sp>
        <p:nvSpPr>
          <p:cNvPr id="219" name="Google Shape;219;p41"/>
          <p:cNvSpPr txBox="1"/>
          <p:nvPr/>
        </p:nvSpPr>
        <p:spPr>
          <a:xfrm>
            <a:off x="6413163" y="1215450"/>
            <a:ext cx="87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Defense</a:t>
            </a:r>
            <a:endParaRPr>
              <a:latin typeface="IBM Plex Sans"/>
              <a:ea typeface="IBM Plex Sans"/>
              <a:cs typeface="IBM Plex Sans"/>
              <a:sym typeface="IBM Plex Sans"/>
            </a:endParaRPr>
          </a:p>
        </p:txBody>
      </p:sp>
      <p:pic>
        <p:nvPicPr>
          <p:cNvPr id="220" name="Google Shape;220;p41"/>
          <p:cNvPicPr preferRelativeResize="0"/>
          <p:nvPr/>
        </p:nvPicPr>
        <p:blipFill>
          <a:blip r:embed="rId3">
            <a:alphaModFix/>
          </a:blip>
          <a:stretch>
            <a:fillRect/>
          </a:stretch>
        </p:blipFill>
        <p:spPr>
          <a:xfrm>
            <a:off x="6203075" y="1615650"/>
            <a:ext cx="1291975" cy="1286225"/>
          </a:xfrm>
          <a:prstGeom prst="rect">
            <a:avLst/>
          </a:prstGeom>
          <a:noFill/>
          <a:ln>
            <a:noFill/>
          </a:ln>
        </p:spPr>
      </p:pic>
      <p:pic>
        <p:nvPicPr>
          <p:cNvPr id="221" name="Google Shape;221;p41"/>
          <p:cNvPicPr preferRelativeResize="0"/>
          <p:nvPr/>
        </p:nvPicPr>
        <p:blipFill>
          <a:blip r:embed="rId4">
            <a:alphaModFix/>
          </a:blip>
          <a:stretch>
            <a:fillRect/>
          </a:stretch>
        </p:blipFill>
        <p:spPr>
          <a:xfrm>
            <a:off x="6185950" y="3020925"/>
            <a:ext cx="1326225" cy="1326225"/>
          </a:xfrm>
          <a:prstGeom prst="rect">
            <a:avLst/>
          </a:prstGeom>
          <a:noFill/>
          <a:ln>
            <a:noFill/>
          </a:ln>
        </p:spPr>
      </p:pic>
      <p:pic>
        <p:nvPicPr>
          <p:cNvPr id="222" name="Google Shape;222;p41"/>
          <p:cNvPicPr preferRelativeResize="0"/>
          <p:nvPr/>
        </p:nvPicPr>
        <p:blipFill>
          <a:blip r:embed="rId5">
            <a:alphaModFix/>
          </a:blip>
          <a:stretch>
            <a:fillRect/>
          </a:stretch>
        </p:blipFill>
        <p:spPr>
          <a:xfrm>
            <a:off x="3011550" y="3094012"/>
            <a:ext cx="2430825" cy="661425"/>
          </a:xfrm>
          <a:prstGeom prst="rect">
            <a:avLst/>
          </a:prstGeom>
          <a:noFill/>
          <a:ln>
            <a:noFill/>
          </a:ln>
        </p:spPr>
      </p:pic>
      <p:pic>
        <p:nvPicPr>
          <p:cNvPr id="223" name="Google Shape;223;p41"/>
          <p:cNvPicPr preferRelativeResize="0"/>
          <p:nvPr/>
        </p:nvPicPr>
        <p:blipFill>
          <a:blip r:embed="rId6">
            <a:alphaModFix/>
          </a:blip>
          <a:stretch>
            <a:fillRect/>
          </a:stretch>
        </p:blipFill>
        <p:spPr>
          <a:xfrm>
            <a:off x="2780850" y="1570725"/>
            <a:ext cx="2892287" cy="1446144"/>
          </a:xfrm>
          <a:prstGeom prst="rect">
            <a:avLst/>
          </a:prstGeom>
          <a:noFill/>
          <a:ln>
            <a:noFill/>
          </a:ln>
        </p:spPr>
      </p:pic>
      <p:sp>
        <p:nvSpPr>
          <p:cNvPr id="224" name="Google Shape;224;p41"/>
          <p:cNvSpPr txBox="1"/>
          <p:nvPr/>
        </p:nvSpPr>
        <p:spPr>
          <a:xfrm>
            <a:off x="554875" y="1831050"/>
            <a:ext cx="1920000" cy="117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300"/>
              </a:spcBef>
              <a:spcAft>
                <a:spcPts val="0"/>
              </a:spcAft>
              <a:buNone/>
            </a:pPr>
            <a:r>
              <a:rPr lang="en" sz="1150" b="1">
                <a:latin typeface="Trebuchet MS"/>
                <a:ea typeface="Trebuchet MS"/>
                <a:cs typeface="Trebuchet MS"/>
                <a:sym typeface="Trebuchet MS"/>
              </a:rPr>
              <a:t>NASA OVERFLOW Overset Grid CFD Flow Solver</a:t>
            </a:r>
            <a:endParaRPr sz="1150" b="1">
              <a:latin typeface="Trebuchet MS"/>
              <a:ea typeface="Trebuchet MS"/>
              <a:cs typeface="Trebuchet MS"/>
              <a:sym typeface="Trebuchet MS"/>
            </a:endParaRPr>
          </a:p>
          <a:p>
            <a:pPr marL="0" lvl="0" indent="0" algn="l" rtl="0">
              <a:spcBef>
                <a:spcPts val="1300"/>
              </a:spcBef>
              <a:spcAft>
                <a:spcPts val="0"/>
              </a:spcAft>
              <a:buNone/>
            </a:pPr>
            <a:endParaRPr>
              <a:latin typeface="IBM Plex Sans"/>
              <a:ea typeface="IBM Plex Sans"/>
              <a:cs typeface="IBM Plex Sans"/>
              <a:sym typeface="IBM Plex Sans"/>
            </a:endParaRPr>
          </a:p>
        </p:txBody>
      </p:sp>
      <p:pic>
        <p:nvPicPr>
          <p:cNvPr id="225" name="Google Shape;225;p41"/>
          <p:cNvPicPr preferRelativeResize="0"/>
          <p:nvPr/>
        </p:nvPicPr>
        <p:blipFill>
          <a:blip r:embed="rId7">
            <a:alphaModFix/>
          </a:blip>
          <a:stretch>
            <a:fillRect/>
          </a:stretch>
        </p:blipFill>
        <p:spPr>
          <a:xfrm>
            <a:off x="3305075" y="3530125"/>
            <a:ext cx="1769458" cy="1177500"/>
          </a:xfrm>
          <a:prstGeom prst="rect">
            <a:avLst/>
          </a:prstGeom>
          <a:noFill/>
          <a:ln>
            <a:noFill/>
          </a:ln>
        </p:spPr>
      </p:pic>
      <p:pic>
        <p:nvPicPr>
          <p:cNvPr id="226" name="Google Shape;226;p41"/>
          <p:cNvPicPr preferRelativeResize="0"/>
          <p:nvPr/>
        </p:nvPicPr>
        <p:blipFill>
          <a:blip r:embed="rId8">
            <a:alphaModFix/>
          </a:blip>
          <a:stretch>
            <a:fillRect/>
          </a:stretch>
        </p:blipFill>
        <p:spPr>
          <a:xfrm>
            <a:off x="761700" y="2571748"/>
            <a:ext cx="1506350" cy="201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2"/>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Current Methods review</a:t>
            </a:r>
            <a:endParaRPr/>
          </a:p>
        </p:txBody>
      </p:sp>
      <p:sp>
        <p:nvSpPr>
          <p:cNvPr id="232" name="Google Shape;232;p42"/>
          <p:cNvSpPr txBox="1">
            <a:spLocks noGrp="1"/>
          </p:cNvSpPr>
          <p:nvPr>
            <p:ph type="body" idx="2"/>
          </p:nvPr>
        </p:nvSpPr>
        <p:spPr>
          <a:xfrm>
            <a:off x="483575" y="783575"/>
            <a:ext cx="4439700" cy="34032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
              <a:t>The current methods the team reviewed are based off of the work done by last year’s team. </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233" name="Google Shape;233;p42"/>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34" name="Google Shape;234;p42"/>
          <p:cNvSpPr txBox="1"/>
          <p:nvPr/>
        </p:nvSpPr>
        <p:spPr>
          <a:xfrm>
            <a:off x="5205075" y="4186863"/>
            <a:ext cx="26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Previous Team’s Plate Design</a:t>
            </a:r>
            <a:endParaRPr>
              <a:latin typeface="IBM Plex Sans"/>
              <a:ea typeface="IBM Plex Sans"/>
              <a:cs typeface="IBM Plex Sans"/>
              <a:sym typeface="IBM Plex Sans"/>
            </a:endParaRPr>
          </a:p>
        </p:txBody>
      </p:sp>
      <p:sp>
        <p:nvSpPr>
          <p:cNvPr id="235" name="Google Shape;235;p42"/>
          <p:cNvSpPr txBox="1"/>
          <p:nvPr/>
        </p:nvSpPr>
        <p:spPr>
          <a:xfrm>
            <a:off x="660575" y="1523675"/>
            <a:ext cx="42627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IBM Plex Sans"/>
              <a:buChar char="●"/>
            </a:pPr>
            <a:r>
              <a:rPr lang="en">
                <a:latin typeface="IBM Plex Sans"/>
                <a:ea typeface="IBM Plex Sans"/>
                <a:cs typeface="IBM Plex Sans"/>
                <a:sym typeface="IBM Plex Sans"/>
              </a:rPr>
              <a:t>Tested on a </a:t>
            </a:r>
            <a:r>
              <a:rPr lang="en">
                <a:solidFill>
                  <a:schemeClr val="dk1"/>
                </a:solidFill>
                <a:latin typeface="IBM Plex Sans"/>
                <a:ea typeface="IBM Plex Sans"/>
                <a:cs typeface="IBM Plex Sans"/>
                <a:sym typeface="IBM Plex Sans"/>
              </a:rPr>
              <a:t>90° </a:t>
            </a:r>
            <a:r>
              <a:rPr lang="en">
                <a:latin typeface="IBM Plex Sans"/>
                <a:ea typeface="IBM Plex Sans"/>
                <a:cs typeface="IBM Plex Sans"/>
                <a:sym typeface="IBM Plex Sans"/>
              </a:rPr>
              <a:t>flat plate with a Mach 1 nozzle in low pressure conditions. </a:t>
            </a:r>
            <a:endParaRPr>
              <a:latin typeface="IBM Plex Sans"/>
              <a:ea typeface="IBM Plex Sans"/>
              <a:cs typeface="IBM Plex Sans"/>
              <a:sym typeface="IBM Plex Sans"/>
            </a:endParaRPr>
          </a:p>
          <a:p>
            <a:pPr marL="457200" lvl="0" indent="0" algn="l" rtl="0">
              <a:spcBef>
                <a:spcPts val="0"/>
              </a:spcBef>
              <a:spcAft>
                <a:spcPts val="0"/>
              </a:spcAft>
              <a:buNone/>
            </a:pPr>
            <a:endParaRPr>
              <a:latin typeface="IBM Plex Sans"/>
              <a:ea typeface="IBM Plex Sans"/>
              <a:cs typeface="IBM Plex Sans"/>
              <a:sym typeface="IBM Plex Sans"/>
            </a:endParaRPr>
          </a:p>
          <a:p>
            <a:pPr marL="457200" lvl="0" indent="-317500" algn="l" rtl="0">
              <a:spcBef>
                <a:spcPts val="0"/>
              </a:spcBef>
              <a:spcAft>
                <a:spcPts val="0"/>
              </a:spcAft>
              <a:buSzPts val="1400"/>
              <a:buFont typeface="IBM Plex Sans"/>
              <a:buChar char="●"/>
            </a:pPr>
            <a:r>
              <a:rPr lang="en">
                <a:latin typeface="IBM Plex Sans"/>
                <a:ea typeface="IBM Plex Sans"/>
                <a:cs typeface="IBM Plex Sans"/>
                <a:sym typeface="IBM Plex Sans"/>
              </a:rPr>
              <a:t>Plate was designed to allow height adjustment via screws</a:t>
            </a:r>
            <a:endParaRPr>
              <a:latin typeface="IBM Plex Sans"/>
              <a:ea typeface="IBM Plex Sans"/>
              <a:cs typeface="IBM Plex Sans"/>
              <a:sym typeface="IBM Plex Sans"/>
            </a:endParaRPr>
          </a:p>
          <a:p>
            <a:pPr marL="457200" lvl="0" indent="0" algn="l" rtl="0">
              <a:spcBef>
                <a:spcPts val="0"/>
              </a:spcBef>
              <a:spcAft>
                <a:spcPts val="0"/>
              </a:spcAft>
              <a:buNone/>
            </a:pPr>
            <a:endParaRPr>
              <a:latin typeface="IBM Plex Sans"/>
              <a:ea typeface="IBM Plex Sans"/>
              <a:cs typeface="IBM Plex Sans"/>
              <a:sym typeface="IBM Plex Sans"/>
            </a:endParaRPr>
          </a:p>
          <a:p>
            <a:pPr marL="457200" lvl="0" indent="-317500" algn="l" rtl="0">
              <a:spcBef>
                <a:spcPts val="0"/>
              </a:spcBef>
              <a:spcAft>
                <a:spcPts val="0"/>
              </a:spcAft>
              <a:buSzPts val="1400"/>
              <a:buFont typeface="IBM Plex Sans"/>
              <a:buChar char="●"/>
            </a:pPr>
            <a:r>
              <a:rPr lang="en">
                <a:latin typeface="IBM Plex Sans"/>
                <a:ea typeface="IBM Plex Sans"/>
                <a:cs typeface="IBM Plex Sans"/>
                <a:sym typeface="IBM Plex Sans"/>
              </a:rPr>
              <a:t>Data collected primarily through Schlieren imaging </a:t>
            </a: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p:txBody>
      </p:sp>
      <p:pic>
        <p:nvPicPr>
          <p:cNvPr id="236" name="Google Shape;236;p42"/>
          <p:cNvPicPr preferRelativeResize="0"/>
          <p:nvPr/>
        </p:nvPicPr>
        <p:blipFill>
          <a:blip r:embed="rId3">
            <a:alphaModFix/>
          </a:blip>
          <a:stretch>
            <a:fillRect/>
          </a:stretch>
        </p:blipFill>
        <p:spPr>
          <a:xfrm>
            <a:off x="5284352" y="581273"/>
            <a:ext cx="2375875" cy="3485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Current Methods review</a:t>
            </a:r>
            <a:endParaRPr/>
          </a:p>
        </p:txBody>
      </p:sp>
      <p:sp>
        <p:nvSpPr>
          <p:cNvPr id="242" name="Google Shape;242;p43"/>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43" name="Google Shape;243;p43"/>
          <p:cNvPicPr preferRelativeResize="0"/>
          <p:nvPr/>
        </p:nvPicPr>
        <p:blipFill>
          <a:blip r:embed="rId3">
            <a:alphaModFix/>
          </a:blip>
          <a:stretch>
            <a:fillRect/>
          </a:stretch>
        </p:blipFill>
        <p:spPr>
          <a:xfrm>
            <a:off x="588025" y="1181113"/>
            <a:ext cx="4189025" cy="3059525"/>
          </a:xfrm>
          <a:prstGeom prst="rect">
            <a:avLst/>
          </a:prstGeom>
          <a:noFill/>
          <a:ln>
            <a:noFill/>
          </a:ln>
        </p:spPr>
      </p:pic>
      <p:sp>
        <p:nvSpPr>
          <p:cNvPr id="244" name="Google Shape;244;p43"/>
          <p:cNvSpPr txBox="1"/>
          <p:nvPr/>
        </p:nvSpPr>
        <p:spPr>
          <a:xfrm>
            <a:off x="6746450" y="1761475"/>
            <a:ext cx="241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pic>
        <p:nvPicPr>
          <p:cNvPr id="245" name="Google Shape;245;p43"/>
          <p:cNvPicPr preferRelativeResize="0"/>
          <p:nvPr/>
        </p:nvPicPr>
        <p:blipFill>
          <a:blip r:embed="rId4">
            <a:alphaModFix/>
          </a:blip>
          <a:stretch>
            <a:fillRect/>
          </a:stretch>
        </p:blipFill>
        <p:spPr>
          <a:xfrm>
            <a:off x="4932075" y="1181125"/>
            <a:ext cx="3462775" cy="2632475"/>
          </a:xfrm>
          <a:prstGeom prst="rect">
            <a:avLst/>
          </a:prstGeom>
          <a:noFill/>
          <a:ln>
            <a:noFill/>
          </a:ln>
        </p:spPr>
      </p:pic>
      <p:sp>
        <p:nvSpPr>
          <p:cNvPr id="246" name="Google Shape;246;p43"/>
          <p:cNvSpPr txBox="1"/>
          <p:nvPr/>
        </p:nvSpPr>
        <p:spPr>
          <a:xfrm>
            <a:off x="951200" y="780925"/>
            <a:ext cx="325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 Previous Experimental Setup</a:t>
            </a:r>
            <a:endParaRPr>
              <a:latin typeface="IBM Plex Sans"/>
              <a:ea typeface="IBM Plex Sans"/>
              <a:cs typeface="IBM Plex Sans"/>
              <a:sym typeface="IBM Plex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Current Methods review</a:t>
            </a:r>
            <a:endParaRPr/>
          </a:p>
        </p:txBody>
      </p:sp>
      <p:sp>
        <p:nvSpPr>
          <p:cNvPr id="252" name="Google Shape;252;p44"/>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53" name="Google Shape;253;p44"/>
          <p:cNvPicPr preferRelativeResize="0"/>
          <p:nvPr/>
        </p:nvPicPr>
        <p:blipFill>
          <a:blip r:embed="rId3">
            <a:alphaModFix/>
          </a:blip>
          <a:stretch>
            <a:fillRect/>
          </a:stretch>
        </p:blipFill>
        <p:spPr>
          <a:xfrm>
            <a:off x="703575" y="1077207"/>
            <a:ext cx="2687300" cy="2989074"/>
          </a:xfrm>
          <a:prstGeom prst="rect">
            <a:avLst/>
          </a:prstGeom>
          <a:noFill/>
          <a:ln>
            <a:noFill/>
          </a:ln>
        </p:spPr>
      </p:pic>
      <p:sp>
        <p:nvSpPr>
          <p:cNvPr id="254" name="Google Shape;254;p44"/>
          <p:cNvSpPr txBox="1"/>
          <p:nvPr/>
        </p:nvSpPr>
        <p:spPr>
          <a:xfrm>
            <a:off x="734875" y="4169263"/>
            <a:ext cx="26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Previous Team’s Plate Design</a:t>
            </a:r>
            <a:endParaRPr>
              <a:latin typeface="IBM Plex Sans"/>
              <a:ea typeface="IBM Plex Sans"/>
              <a:cs typeface="IBM Plex Sans"/>
              <a:sym typeface="IBM Plex Sans"/>
            </a:endParaRPr>
          </a:p>
        </p:txBody>
      </p:sp>
      <p:sp>
        <p:nvSpPr>
          <p:cNvPr id="255" name="Google Shape;255;p44"/>
          <p:cNvSpPr txBox="1"/>
          <p:nvPr/>
        </p:nvSpPr>
        <p:spPr>
          <a:xfrm>
            <a:off x="3619800" y="1100238"/>
            <a:ext cx="5046600" cy="294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BM Plex Sans"/>
                <a:ea typeface="IBM Plex Sans"/>
                <a:cs typeface="IBM Plex Sans"/>
                <a:sym typeface="IBM Plex Sans"/>
              </a:rPr>
              <a:t>Primary areas of concern for previous design:</a:t>
            </a: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Data Acquisition</a:t>
            </a:r>
            <a:endParaRPr>
              <a:solidFill>
                <a:schemeClr val="dk1"/>
              </a:solidFill>
              <a:latin typeface="IBM Plex Sans"/>
              <a:ea typeface="IBM Plex Sans"/>
              <a:cs typeface="IBM Plex Sans"/>
              <a:sym typeface="IBM Plex Sans"/>
            </a:endParaRPr>
          </a:p>
          <a:p>
            <a:pPr marL="914400" lvl="0" indent="0" algn="l" rtl="0">
              <a:lnSpc>
                <a:spcPct val="90000"/>
              </a:lnSpc>
              <a:spcBef>
                <a:spcPts val="0"/>
              </a:spcBef>
              <a:spcAft>
                <a:spcPts val="0"/>
              </a:spcAft>
              <a:buNone/>
            </a:pPr>
            <a:r>
              <a:rPr lang="en">
                <a:solidFill>
                  <a:schemeClr val="dk1"/>
                </a:solidFill>
                <a:latin typeface="IBM Plex Sans"/>
                <a:ea typeface="IBM Plex Sans"/>
                <a:cs typeface="IBM Plex Sans"/>
                <a:sym typeface="IBM Plex Sans"/>
              </a:rPr>
              <a:t>Issue: limited empirical data during tests</a:t>
            </a:r>
            <a:endParaRPr>
              <a:solidFill>
                <a:schemeClr val="dk1"/>
              </a:solidFill>
              <a:latin typeface="IBM Plex Sans"/>
              <a:ea typeface="IBM Plex Sans"/>
              <a:cs typeface="IBM Plex Sans"/>
              <a:sym typeface="IBM Plex Sans"/>
            </a:endParaRPr>
          </a:p>
          <a:p>
            <a:pPr marL="457200" lvl="0" indent="0" algn="l" rtl="0">
              <a:lnSpc>
                <a:spcPct val="90000"/>
              </a:lnSpc>
              <a:spcBef>
                <a:spcPts val="0"/>
              </a:spcBef>
              <a:spcAft>
                <a:spcPts val="0"/>
              </a:spcAft>
              <a:buNone/>
            </a:pP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Plate Adjustment</a:t>
            </a:r>
            <a:endParaRPr>
              <a:solidFill>
                <a:schemeClr val="dk1"/>
              </a:solidFill>
              <a:latin typeface="IBM Plex Sans"/>
              <a:ea typeface="IBM Plex Sans"/>
              <a:cs typeface="IBM Plex Sans"/>
              <a:sym typeface="IBM Plex Sans"/>
            </a:endParaRPr>
          </a:p>
          <a:p>
            <a:pPr marL="914400" lvl="0" indent="0" algn="l" rtl="0">
              <a:lnSpc>
                <a:spcPct val="90000"/>
              </a:lnSpc>
              <a:spcBef>
                <a:spcPts val="0"/>
              </a:spcBef>
              <a:spcAft>
                <a:spcPts val="0"/>
              </a:spcAft>
              <a:buNone/>
            </a:pPr>
            <a:r>
              <a:rPr lang="en">
                <a:solidFill>
                  <a:schemeClr val="dk1"/>
                </a:solidFill>
                <a:latin typeface="IBM Plex Sans"/>
                <a:ea typeface="IBM Plex Sans"/>
                <a:cs typeface="IBM Plex Sans"/>
                <a:sym typeface="IBM Plex Sans"/>
              </a:rPr>
              <a:t>Issue: plate could not accurately be adjusted </a:t>
            </a:r>
            <a:endParaRPr>
              <a:solidFill>
                <a:schemeClr val="dk1"/>
              </a:solidFill>
              <a:latin typeface="IBM Plex Sans"/>
              <a:ea typeface="IBM Plex Sans"/>
              <a:cs typeface="IBM Plex Sans"/>
              <a:sym typeface="IBM Plex Sans"/>
            </a:endParaRPr>
          </a:p>
          <a:p>
            <a:pPr marL="0" lvl="0" indent="0" algn="l" rtl="0">
              <a:lnSpc>
                <a:spcPct val="90000"/>
              </a:lnSpc>
              <a:spcBef>
                <a:spcPts val="0"/>
              </a:spcBef>
              <a:spcAft>
                <a:spcPts val="0"/>
              </a:spcAft>
              <a:buNone/>
            </a:pP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Speed of adjustment during testing </a:t>
            </a:r>
            <a:endParaRPr>
              <a:solidFill>
                <a:schemeClr val="dk1"/>
              </a:solidFill>
              <a:latin typeface="IBM Plex Sans"/>
              <a:ea typeface="IBM Plex Sans"/>
              <a:cs typeface="IBM Plex Sans"/>
              <a:sym typeface="IBM Plex Sans"/>
            </a:endParaRPr>
          </a:p>
          <a:p>
            <a:pPr marL="914400" lvl="0" indent="0" algn="l" rtl="0">
              <a:lnSpc>
                <a:spcPct val="90000"/>
              </a:lnSpc>
              <a:spcBef>
                <a:spcPts val="0"/>
              </a:spcBef>
              <a:spcAft>
                <a:spcPts val="0"/>
              </a:spcAft>
              <a:buNone/>
            </a:pPr>
            <a:r>
              <a:rPr lang="en">
                <a:solidFill>
                  <a:schemeClr val="dk1"/>
                </a:solidFill>
                <a:latin typeface="IBM Plex Sans"/>
                <a:ea typeface="IBM Plex Sans"/>
                <a:cs typeface="IBM Plex Sans"/>
                <a:sym typeface="IBM Plex Sans"/>
              </a:rPr>
              <a:t>Issue: tunnel needed to be reopened between tests</a:t>
            </a:r>
            <a:endParaRPr>
              <a:solidFill>
                <a:schemeClr val="dk1"/>
              </a:solidFill>
              <a:latin typeface="IBM Plex Sans"/>
              <a:ea typeface="IBM Plex Sans"/>
              <a:cs typeface="IBM Plex Sans"/>
              <a:sym typeface="IBM Plex Sans"/>
            </a:endParaRPr>
          </a:p>
          <a:p>
            <a:pPr marL="0" lvl="0" indent="0" algn="l" rtl="0">
              <a:lnSpc>
                <a:spcPct val="90000"/>
              </a:lnSpc>
              <a:spcBef>
                <a:spcPts val="0"/>
              </a:spcBef>
              <a:spcAft>
                <a:spcPts val="0"/>
              </a:spcAft>
              <a:buNone/>
            </a:pPr>
            <a:endParaRPr>
              <a:solidFill>
                <a:schemeClr val="dk1"/>
              </a:solidFill>
              <a:latin typeface="IBM Plex Sans"/>
              <a:ea typeface="IBM Plex Sans"/>
              <a:cs typeface="IBM Plex Sans"/>
              <a:sym typeface="IBM Plex Sans"/>
            </a:endParaRPr>
          </a:p>
          <a:p>
            <a:pPr marL="457200" lvl="0" indent="-317500" algn="l" rtl="0">
              <a:lnSpc>
                <a:spcPct val="90000"/>
              </a:lnSpc>
              <a:spcBef>
                <a:spcPts val="0"/>
              </a:spcBef>
              <a:spcAft>
                <a:spcPts val="0"/>
              </a:spcAft>
              <a:buClr>
                <a:schemeClr val="accent4"/>
              </a:buClr>
              <a:buSzPts val="1400"/>
              <a:buFont typeface="Noto Sans Symbols"/>
              <a:buAutoNum type="arabicParenR"/>
            </a:pPr>
            <a:r>
              <a:rPr lang="en">
                <a:solidFill>
                  <a:schemeClr val="dk1"/>
                </a:solidFill>
                <a:latin typeface="IBM Plex Sans"/>
                <a:ea typeface="IBM Plex Sans"/>
                <a:cs typeface="IBM Plex Sans"/>
                <a:sym typeface="IBM Plex Sans"/>
              </a:rPr>
              <a:t>Plate Stability</a:t>
            </a:r>
            <a:endParaRPr>
              <a:solidFill>
                <a:schemeClr val="dk1"/>
              </a:solidFill>
              <a:latin typeface="IBM Plex Sans"/>
              <a:ea typeface="IBM Plex Sans"/>
              <a:cs typeface="IBM Plex Sans"/>
              <a:sym typeface="IBM Plex Sans"/>
            </a:endParaRPr>
          </a:p>
          <a:p>
            <a:pPr marL="457200" lvl="0" indent="0" algn="l" rtl="0">
              <a:lnSpc>
                <a:spcPct val="90000"/>
              </a:lnSpc>
              <a:spcBef>
                <a:spcPts val="0"/>
              </a:spcBef>
              <a:spcAft>
                <a:spcPts val="0"/>
              </a:spcAft>
              <a:buNone/>
            </a:pPr>
            <a:r>
              <a:rPr lang="en">
                <a:solidFill>
                  <a:schemeClr val="dk1"/>
                </a:solidFill>
                <a:latin typeface="IBM Plex Sans"/>
                <a:ea typeface="IBM Plex Sans"/>
                <a:cs typeface="IBM Plex Sans"/>
                <a:sym typeface="IBM Plex Sans"/>
              </a:rPr>
              <a:t>	Issue: plate vibrations during tests</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484769" y="273845"/>
            <a:ext cx="8031900" cy="55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000"/>
              <a:buFont typeface="Saira Condensed SemiBold"/>
              <a:buNone/>
            </a:pPr>
            <a:r>
              <a:rPr lang="en"/>
              <a:t>Scope of Project</a:t>
            </a:r>
            <a:endParaRPr/>
          </a:p>
        </p:txBody>
      </p:sp>
      <p:sp>
        <p:nvSpPr>
          <p:cNvPr id="261" name="Google Shape;261;p45"/>
          <p:cNvSpPr txBox="1">
            <a:spLocks noGrp="1"/>
          </p:cNvSpPr>
          <p:nvPr>
            <p:ph type="body" idx="2"/>
          </p:nvPr>
        </p:nvSpPr>
        <p:spPr>
          <a:xfrm>
            <a:off x="483575" y="783572"/>
            <a:ext cx="8031900" cy="37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a:t>This work will result in a a new experimental apparatus that improves upon the limitations of the current method’s design. </a:t>
            </a:r>
            <a:endParaRPr/>
          </a:p>
          <a:p>
            <a:pPr marL="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Reliable and consistent adjustments of equipment</a:t>
            </a:r>
            <a:endParaRPr/>
          </a:p>
          <a:p>
            <a:pPr marL="1371600" lvl="1" indent="-317500" algn="l" rtl="0">
              <a:lnSpc>
                <a:spcPct val="90000"/>
              </a:lnSpc>
              <a:spcBef>
                <a:spcPts val="0"/>
              </a:spcBef>
              <a:spcAft>
                <a:spcPts val="0"/>
              </a:spcAft>
              <a:buSzPts val="1400"/>
              <a:buAutoNum type="alphaLcParenR"/>
            </a:pPr>
            <a:r>
              <a:rPr lang="en"/>
              <a:t>Automation</a:t>
            </a:r>
            <a:endParaRPr/>
          </a:p>
          <a:p>
            <a:pPr marL="137160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Faster adjustments</a:t>
            </a:r>
            <a:endParaRPr/>
          </a:p>
          <a:p>
            <a:pPr marL="1371600" lvl="1" indent="-317500" algn="l" rtl="0">
              <a:lnSpc>
                <a:spcPct val="90000"/>
              </a:lnSpc>
              <a:spcBef>
                <a:spcPts val="0"/>
              </a:spcBef>
              <a:spcAft>
                <a:spcPts val="0"/>
              </a:spcAft>
              <a:buSzPts val="1400"/>
              <a:buAutoNum type="alphaLcParenR"/>
            </a:pPr>
            <a:r>
              <a:rPr lang="en"/>
              <a:t>Allow for more data collection in limited time</a:t>
            </a:r>
            <a:endParaRPr/>
          </a:p>
          <a:p>
            <a:pPr marL="137160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Simplified and straight-forward setup process</a:t>
            </a:r>
            <a:endParaRPr/>
          </a:p>
          <a:p>
            <a:pPr marL="1371600" lvl="1" indent="-317500" algn="l" rtl="0">
              <a:lnSpc>
                <a:spcPct val="90000"/>
              </a:lnSpc>
              <a:spcBef>
                <a:spcPts val="0"/>
              </a:spcBef>
              <a:spcAft>
                <a:spcPts val="0"/>
              </a:spcAft>
              <a:buSzPts val="1400"/>
              <a:buAutoNum type="alphaLcParenR"/>
            </a:pPr>
            <a:r>
              <a:rPr lang="en"/>
              <a:t>Less tinkering with equipment between trials</a:t>
            </a:r>
            <a:endParaRPr/>
          </a:p>
          <a:p>
            <a:pPr marL="1371600" lvl="0" indent="0" algn="l" rtl="0">
              <a:lnSpc>
                <a:spcPct val="90000"/>
              </a:lnSpc>
              <a:spcBef>
                <a:spcPts val="0"/>
              </a:spcBef>
              <a:spcAft>
                <a:spcPts val="0"/>
              </a:spcAft>
              <a:buNone/>
            </a:pPr>
            <a:endParaRPr/>
          </a:p>
          <a:p>
            <a:pPr marL="914400" lvl="0" indent="-317500" algn="l" rtl="0">
              <a:lnSpc>
                <a:spcPct val="90000"/>
              </a:lnSpc>
              <a:spcBef>
                <a:spcPts val="0"/>
              </a:spcBef>
              <a:spcAft>
                <a:spcPts val="0"/>
              </a:spcAft>
              <a:buSzPts val="1400"/>
              <a:buAutoNum type="arabicParenR"/>
            </a:pPr>
            <a:r>
              <a:rPr lang="en"/>
              <a:t>Collect data for comparison to CFD model</a:t>
            </a:r>
            <a:endParaRPr/>
          </a:p>
          <a:p>
            <a:pPr marL="1371600" lvl="1" indent="-317500" algn="l" rtl="0">
              <a:lnSpc>
                <a:spcPct val="90000"/>
              </a:lnSpc>
              <a:spcBef>
                <a:spcPts val="0"/>
              </a:spcBef>
              <a:spcAft>
                <a:spcPts val="0"/>
              </a:spcAft>
              <a:buSzPts val="1400"/>
              <a:buAutoNum type="alphaLcParenR"/>
            </a:pPr>
            <a:r>
              <a:rPr lang="en"/>
              <a:t>Test accuracy both of CFD and of experimental setup</a:t>
            </a:r>
            <a:endParaRPr/>
          </a:p>
        </p:txBody>
      </p:sp>
      <p:sp>
        <p:nvSpPr>
          <p:cNvPr id="262" name="Google Shape;262;p45"/>
          <p:cNvSpPr txBox="1">
            <a:spLocks noGrp="1"/>
          </p:cNvSpPr>
          <p:nvPr>
            <p:ph type="sldNum" idx="12"/>
          </p:nvPr>
        </p:nvSpPr>
        <p:spPr>
          <a:xfrm>
            <a:off x="7031935" y="4707630"/>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1407</Words>
  <Application>Microsoft Office PowerPoint</Application>
  <PresentationFormat>On-screen Show (16:9)</PresentationFormat>
  <Paragraphs>222</Paragraphs>
  <Slides>22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Saira Condensed SemiBold</vt:lpstr>
      <vt:lpstr>IBM Plex Sans</vt:lpstr>
      <vt:lpstr>Noto Sans Symbols</vt:lpstr>
      <vt:lpstr>Arial</vt:lpstr>
      <vt:lpstr>Trebuchet MS</vt:lpstr>
      <vt:lpstr>Saira Condensed Light</vt:lpstr>
      <vt:lpstr>IBM Plex Sans SemiBold</vt:lpstr>
      <vt:lpstr>Calibri</vt:lpstr>
      <vt:lpstr>IBM Plex Sans Light</vt:lpstr>
      <vt:lpstr>NTR</vt:lpstr>
      <vt:lpstr>Times New Roman</vt:lpstr>
      <vt:lpstr>Saira Condensed</vt:lpstr>
      <vt:lpstr>Simple Light</vt:lpstr>
      <vt:lpstr>Office Theme</vt:lpstr>
      <vt:lpstr>Plume Surface Interactions on the Moon and Mars Phase 1</vt:lpstr>
      <vt:lpstr>Overview</vt:lpstr>
      <vt:lpstr>Background and Motivation</vt:lpstr>
      <vt:lpstr>Problem Statement</vt:lpstr>
      <vt:lpstr>Stakeholders</vt:lpstr>
      <vt:lpstr>Current Methods review</vt:lpstr>
      <vt:lpstr>Current Methods review</vt:lpstr>
      <vt:lpstr>Current Methods review</vt:lpstr>
      <vt:lpstr>Scope of Project</vt:lpstr>
      <vt:lpstr>Conceptual Design #1: Linear Actuators</vt:lpstr>
      <vt:lpstr>Conceptual Design #2: Actuating Nozzle</vt:lpstr>
      <vt:lpstr>Conceptual Design #3: Actuating Base</vt:lpstr>
      <vt:lpstr>House of Quality / Decision matrix</vt:lpstr>
      <vt:lpstr>House of Quality / Decision matrix</vt:lpstr>
      <vt:lpstr>Technical Approach</vt:lpstr>
      <vt:lpstr>Technical Approach:  Numerical Approach</vt:lpstr>
      <vt:lpstr>Technical Approach:  Simulations</vt:lpstr>
      <vt:lpstr>Budget</vt:lpstr>
      <vt:lpstr>Gantt Chart</vt:lpstr>
      <vt:lpstr>Deliverables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Plume Surface Interactions on the Moon and Mars Phase 1</dc:title>
  <dc:creator>Maria</dc:creator>
  <cp:lastModifiedBy>m.ortiz8642@gmail.com</cp:lastModifiedBy>
  <cp:revision>1</cp:revision>
  <dcterms:modified xsi:type="dcterms:W3CDTF">2022-11-09T00:47:00Z</dcterms:modified>
</cp:coreProperties>
</file>